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31" r:id="rId3"/>
    <p:sldId id="857" r:id="rId4"/>
    <p:sldId id="880" r:id="rId5"/>
    <p:sldId id="537" r:id="rId6"/>
    <p:sldId id="881" r:id="rId7"/>
    <p:sldId id="882" r:id="rId8"/>
    <p:sldId id="883" r:id="rId9"/>
    <p:sldId id="551" r:id="rId10"/>
    <p:sldId id="270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287" r:id="rId19"/>
    <p:sldId id="286" r:id="rId20"/>
    <p:sldId id="559" r:id="rId21"/>
    <p:sldId id="560" r:id="rId22"/>
    <p:sldId id="283" r:id="rId23"/>
    <p:sldId id="284" r:id="rId24"/>
    <p:sldId id="561" r:id="rId25"/>
    <p:sldId id="285" r:id="rId26"/>
    <p:sldId id="562" r:id="rId27"/>
    <p:sldId id="563" r:id="rId28"/>
    <p:sldId id="564" r:id="rId29"/>
    <p:sldId id="293" r:id="rId30"/>
    <p:sldId id="565" r:id="rId31"/>
    <p:sldId id="290" r:id="rId32"/>
    <p:sldId id="566" r:id="rId33"/>
    <p:sldId id="567" r:id="rId34"/>
    <p:sldId id="568" r:id="rId35"/>
    <p:sldId id="569" r:id="rId36"/>
    <p:sldId id="570" r:id="rId37"/>
    <p:sldId id="412" r:id="rId38"/>
    <p:sldId id="413" r:id="rId39"/>
    <p:sldId id="414" r:id="rId40"/>
    <p:sldId id="415" r:id="rId41"/>
    <p:sldId id="416" r:id="rId42"/>
    <p:sldId id="417" r:id="rId43"/>
    <p:sldId id="819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1" r:id="rId56"/>
    <p:sldId id="435" r:id="rId57"/>
    <p:sldId id="43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1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536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5"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97778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5671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Identification “I am Alice.”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75898" y="3628230"/>
            <a:ext cx="4265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Client A – Server B: “Client Authentication”</a:t>
            </a:r>
          </a:p>
          <a:p>
            <a:endParaRPr lang="en-US" i="1" dirty="0"/>
          </a:p>
          <a:p>
            <a:r>
              <a:rPr lang="en-US" i="1" dirty="0"/>
              <a:t>Client B – Server A: “Server Authentication”</a:t>
            </a:r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02EE5A94-5397-AF4E-B728-B55211BAA5E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785C7-3855-094C-8124-871555803FE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45341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6" idx="2"/>
            <a:endCxn id="5" idx="6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Step 1: Identification “I am Alice.”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2: Challenge “Prove it, please.”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83885" y="3628230"/>
            <a:ext cx="82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Challenge includes tangible domain value – possible “known plaintext” attacks</a:t>
            </a:r>
          </a:p>
          <a:p>
            <a:endParaRPr lang="en-US" i="1" dirty="0"/>
          </a:p>
          <a:p>
            <a:r>
              <a:rPr lang="en-US" i="1" dirty="0"/>
              <a:t>Challenge includes no tangible domain value – likely to restrict to “ciphertext attacks”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F17F510D-8F8A-5740-8C46-D7C7370645E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66149-7930-1C47-B69E-E3CA5870624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41984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777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" name="Arc 15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2161" y="2327920"/>
            <a:ext cx="1347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 </a:t>
            </a:r>
          </a:p>
          <a:p>
            <a:pPr algn="ctr"/>
            <a:r>
              <a:rPr lang="en-US" sz="1600" b="1" dirty="0"/>
              <a:t>Computation </a:t>
            </a:r>
          </a:p>
          <a:p>
            <a:pPr algn="ctr"/>
            <a:r>
              <a:rPr lang="en-US" sz="1600" b="1" dirty="0"/>
              <a:t>“Get Proof”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Identification “I am Alice.”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Challenge “Prove it, please.”</a:t>
            </a:r>
          </a:p>
        </p:txBody>
      </p:sp>
      <p:sp>
        <p:nvSpPr>
          <p:cNvPr id="32" name="Oval 31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26433" y="3628230"/>
            <a:ext cx="7817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Computation might involve simple look-up/locate process (e.g., passwords)</a:t>
            </a:r>
          </a:p>
          <a:p>
            <a:endParaRPr lang="en-US" i="1" dirty="0"/>
          </a:p>
          <a:p>
            <a:r>
              <a:rPr lang="en-US" i="1" dirty="0"/>
              <a:t>Computation might be more deliberate mathematical operation on domain value</a:t>
            </a: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2479DB7C-B1D2-3149-97E7-79F70D6B08D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08A98-E1F9-BB4A-958D-980383C1B48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32112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6" idx="2"/>
            <a:endCxn id="5" idx="6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2161" y="2327920"/>
            <a:ext cx="1347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Computation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“Get Proof”</a:t>
            </a:r>
          </a:p>
        </p:txBody>
      </p:sp>
      <p:sp>
        <p:nvSpPr>
          <p:cNvPr id="33" name="Arc 32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02564" y="3064850"/>
            <a:ext cx="3072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Response “Here is proof.”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Identification “I am Alice.”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Challenge “Prove it, please.”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29891" y="3913306"/>
            <a:ext cx="3620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Types of Proof</a:t>
            </a:r>
            <a:r>
              <a:rPr lang="en-US" i="1" dirty="0"/>
              <a:t>:</a:t>
            </a:r>
          </a:p>
          <a:p>
            <a:r>
              <a:rPr lang="en-US" i="1" dirty="0"/>
              <a:t>“Something You Know” – Passwords</a:t>
            </a:r>
          </a:p>
          <a:p>
            <a:r>
              <a:rPr lang="en-US" i="1" dirty="0"/>
              <a:t>“Something You Are” – Biometrics</a:t>
            </a:r>
          </a:p>
          <a:p>
            <a:r>
              <a:rPr lang="en-US" i="1" dirty="0"/>
              <a:t>“Something You Have” – Token </a:t>
            </a:r>
          </a:p>
          <a:p>
            <a:r>
              <a:rPr lang="en-US" i="1" dirty="0"/>
              <a:t>“Somewhere You Are” – Location 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785239" y="4250212"/>
            <a:ext cx="285092" cy="1140423"/>
          </a:xfrm>
          <a:prstGeom prst="rightBrace">
            <a:avLst>
              <a:gd name="adj1" fmla="val 59960"/>
              <a:gd name="adj2" fmla="val 50000"/>
            </a:avLst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94875" y="4266844"/>
            <a:ext cx="26594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-  </a:t>
            </a:r>
            <a:r>
              <a:rPr lang="en-US" sz="1600" b="1" i="1" dirty="0"/>
              <a:t>Adaptive Authentication</a:t>
            </a:r>
          </a:p>
          <a:p>
            <a:r>
              <a:rPr lang="en-US" sz="1600" b="1" dirty="0"/>
              <a:t>   considers context</a:t>
            </a:r>
          </a:p>
          <a:p>
            <a:r>
              <a:rPr lang="en-US" sz="1600" b="1" dirty="0"/>
              <a:t>-  </a:t>
            </a:r>
            <a:r>
              <a:rPr lang="en-US" sz="1600" b="1" i="1" dirty="0"/>
              <a:t>Two-Factor Authentication</a:t>
            </a:r>
          </a:p>
          <a:p>
            <a:r>
              <a:rPr lang="en-US" sz="1600" b="1" dirty="0"/>
              <a:t>   uses at least two types</a:t>
            </a:r>
          </a:p>
        </p:txBody>
      </p:sp>
      <p:sp>
        <p:nvSpPr>
          <p:cNvPr id="16" name="Diagonal Stripe 15">
            <a:extLst>
              <a:ext uri="{FF2B5EF4-FFF2-40B4-BE49-F238E27FC236}">
                <a16:creationId xmlns:a16="http://schemas.microsoft.com/office/drawing/2014/main" id="{131BA96D-F471-C147-B3EF-E0292F1F9A4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970F6-70BA-2941-8D31-57D418CFF99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9744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321465" y="2431584"/>
            <a:ext cx="1383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Validation </a:t>
            </a:r>
          </a:p>
          <a:p>
            <a:pPr algn="ctr"/>
            <a:r>
              <a:rPr lang="en-US" sz="1600" b="1" dirty="0"/>
              <a:t>“Check Proof”</a:t>
            </a:r>
          </a:p>
        </p:txBody>
      </p:sp>
      <p:cxnSp>
        <p:nvCxnSpPr>
          <p:cNvPr id="24" name="Straight Arrow Connector 23"/>
          <p:cNvCxnSpPr>
            <a:stCxn id="6" idx="2"/>
            <a:endCxn id="5" idx="6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30" name="Arc 29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32161" y="2327920"/>
            <a:ext cx="1347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Computation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“Get Proof”</a:t>
            </a:r>
          </a:p>
        </p:txBody>
      </p:sp>
      <p:sp>
        <p:nvSpPr>
          <p:cNvPr id="32" name="Arc 31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602563" y="3064850"/>
            <a:ext cx="3018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Response “Here is proof.”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Identification “I am Alice.”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Challenge “Prove it, please.”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26434" y="3926264"/>
            <a:ext cx="7554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Validation might involve simple look-up/locate process (e.g., passwords)</a:t>
            </a:r>
          </a:p>
          <a:p>
            <a:endParaRPr lang="en-US" i="1" dirty="0"/>
          </a:p>
          <a:p>
            <a:r>
              <a:rPr lang="en-US" i="1" dirty="0"/>
              <a:t>Validation might be more deliberate mathematical operation on domain value</a:t>
            </a:r>
          </a:p>
        </p:txBody>
      </p:sp>
      <p:sp>
        <p:nvSpPr>
          <p:cNvPr id="16" name="Diagonal Stripe 15">
            <a:extLst>
              <a:ext uri="{FF2B5EF4-FFF2-40B4-BE49-F238E27FC236}">
                <a16:creationId xmlns:a16="http://schemas.microsoft.com/office/drawing/2014/main" id="{83FAAFD0-F676-2F4B-B655-CC85F849A74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06B7E-7B8F-D64F-B279-27222EBCA1E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25510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30" name="Arc 29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2" name="Oval 31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3" name="Arc 32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321465" y="2431584"/>
            <a:ext cx="1383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5: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Validation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“Check Proof”</a:t>
            </a:r>
          </a:p>
        </p:txBody>
      </p:sp>
      <p:cxnSp>
        <p:nvCxnSpPr>
          <p:cNvPr id="36" name="Straight Arrow Connector 35"/>
          <p:cNvCxnSpPr>
            <a:stCxn id="32" idx="2"/>
            <a:endCxn id="31" idx="6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532161" y="2327920"/>
            <a:ext cx="1347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Computation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“Get Proof”</a:t>
            </a:r>
          </a:p>
        </p:txBody>
      </p:sp>
      <p:sp>
        <p:nvSpPr>
          <p:cNvPr id="39" name="Arc 38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602563" y="3064850"/>
            <a:ext cx="3018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Response “Here is proof.”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Identification “I am Alice.”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Challenge “Prove it, please.”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9456" y="3735570"/>
            <a:ext cx="306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Notification “Hello, Alice.”</a:t>
            </a:r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F593BB72-513A-1644-841C-77F4E9BA35B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2B47A-58CE-2D4B-A95C-C57D813F170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48382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103931" y="1090863"/>
            <a:ext cx="2564070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1" y="1158479"/>
            <a:ext cx="2630623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Authentication Schema</a:t>
            </a:r>
          </a:p>
        </p:txBody>
      </p:sp>
      <p:sp>
        <p:nvSpPr>
          <p:cNvPr id="30" name="Arc 29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2" name="Oval 31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3" name="Arc 32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321465" y="2431584"/>
            <a:ext cx="1383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Validation </a:t>
            </a:r>
          </a:p>
          <a:p>
            <a:pPr algn="ctr"/>
            <a:r>
              <a:rPr lang="en-US" sz="1600" b="1" dirty="0"/>
              <a:t>“Check Proof”</a:t>
            </a:r>
          </a:p>
        </p:txBody>
      </p:sp>
      <p:cxnSp>
        <p:nvCxnSpPr>
          <p:cNvPr id="36" name="Straight Arrow Connector 35"/>
          <p:cNvCxnSpPr>
            <a:stCxn id="32" idx="2"/>
            <a:endCxn id="31" idx="6"/>
          </p:cNvCxnSpPr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532161" y="2327920"/>
            <a:ext cx="1347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 </a:t>
            </a:r>
          </a:p>
          <a:p>
            <a:pPr algn="ctr"/>
            <a:r>
              <a:rPr lang="en-US" sz="1600" b="1" dirty="0"/>
              <a:t>Computation </a:t>
            </a:r>
          </a:p>
          <a:p>
            <a:pPr algn="ctr"/>
            <a:r>
              <a:rPr lang="en-US" sz="1600" b="1" dirty="0"/>
              <a:t>“Get Proof”</a:t>
            </a:r>
          </a:p>
        </p:txBody>
      </p:sp>
      <p:sp>
        <p:nvSpPr>
          <p:cNvPr id="39" name="Arc 38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602563" y="3064850"/>
            <a:ext cx="3018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Response “Here is proof.”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02563" y="1710452"/>
            <a:ext cx="312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Identification “I am Alice.”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02563" y="2394130"/>
            <a:ext cx="324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2: Challenge “Prove it, please.”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99456" y="3735570"/>
            <a:ext cx="306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Notification “Hello, Alice.”</a:t>
            </a:r>
          </a:p>
        </p:txBody>
      </p:sp>
      <p:sp>
        <p:nvSpPr>
          <p:cNvPr id="17" name="Oval 16"/>
          <p:cNvSpPr/>
          <p:nvPr/>
        </p:nvSpPr>
        <p:spPr>
          <a:xfrm>
            <a:off x="5913905" y="560770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98766" y="6082633"/>
            <a:ext cx="9946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Eve is the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Attacker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154623" y="1158479"/>
            <a:ext cx="0" cy="354526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103930" y="1158479"/>
            <a:ext cx="0" cy="354526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03862" y="1097610"/>
            <a:ext cx="1335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1: 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9306" y="1097610"/>
            <a:ext cx="164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2: Network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27435" y="1097610"/>
            <a:ext cx="1439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3: Server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156799" y="3680059"/>
            <a:ext cx="2757106" cy="2208078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157018" y="4302044"/>
            <a:ext cx="0" cy="1297923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377322" y="3680060"/>
            <a:ext cx="2766409" cy="2192025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75161" y="5095439"/>
            <a:ext cx="823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Client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Attacks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02968" y="5095439"/>
            <a:ext cx="823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Server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Attacks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95989" y="4786580"/>
            <a:ext cx="92886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Network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Attacks</a:t>
            </a:r>
          </a:p>
        </p:txBody>
      </p:sp>
      <p:sp>
        <p:nvSpPr>
          <p:cNvPr id="46" name="Diagonal Stripe 45">
            <a:extLst>
              <a:ext uri="{FF2B5EF4-FFF2-40B4-BE49-F238E27FC236}">
                <a16:creationId xmlns:a16="http://schemas.microsoft.com/office/drawing/2014/main" id="{81BE63E2-808F-334A-B947-6616C79E213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C8AD49-300B-8446-94B8-81756C51EB6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18640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26D8BEB8-2E43-E348-95EC-B21D2873C0D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B5BC5-B08A-C24B-B0C4-2BD41D00763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15053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24000" y="3394986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Up Arrow 9"/>
          <p:cNvSpPr/>
          <p:nvPr/>
        </p:nvSpPr>
        <p:spPr>
          <a:xfrm>
            <a:off x="6046599" y="2984004"/>
            <a:ext cx="583143" cy="410982"/>
          </a:xfrm>
          <a:prstGeom prst="upArrow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76406" y="2241728"/>
            <a:ext cx="173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Protocol</a:t>
            </a:r>
          </a:p>
          <a:p>
            <a:pPr algn="ctr"/>
            <a:r>
              <a:rPr lang="en-US" i="1" dirty="0"/>
              <a:t>Implementation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49127" y="3819508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Protocol</a:t>
            </a:r>
          </a:p>
          <a:p>
            <a:pPr algn="ctr"/>
            <a:r>
              <a:rPr lang="en-US" i="1" dirty="0"/>
              <a:t>Infrastructure</a:t>
            </a:r>
          </a:p>
        </p:txBody>
      </p:sp>
      <p:sp>
        <p:nvSpPr>
          <p:cNvPr id="32" name="Up Arrow 31"/>
          <p:cNvSpPr/>
          <p:nvPr/>
        </p:nvSpPr>
        <p:spPr>
          <a:xfrm flipV="1">
            <a:off x="5460336" y="3404848"/>
            <a:ext cx="583143" cy="434412"/>
          </a:xfrm>
          <a:prstGeom prst="upArrow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B3D23FDD-C4E6-6A4D-9676-9E159482685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E89E5F-9179-A244-8FBE-BE35F3625BA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27632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3131A5EE-60B5-1B42-B869-4FE7584C3D7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96B1D-091C-3D47-8CAE-FF96072F5E9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6383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999555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Required Week Five Readings</a:t>
            </a:r>
            <a:endParaRPr lang="en-US" sz="3600" b="1" dirty="0"/>
          </a:p>
          <a:p>
            <a:endParaRPr lang="en-US" sz="2800" b="1" dirty="0"/>
          </a:p>
          <a:p>
            <a:pPr marL="457200" indent="-457200">
              <a:buAutoNum type="arabicPeriod"/>
            </a:pPr>
            <a:r>
              <a:rPr lang="en-US" sz="2400" b="1" dirty="0"/>
              <a:t>“Password Authentication with Insecure Communication,” Leslie Lamport</a:t>
            </a:r>
          </a:p>
          <a:p>
            <a:r>
              <a:rPr lang="en-US" sz="2400" b="1" dirty="0"/>
              <a:t>https://lamport.azurewebsites.net/pubs/password.pdf</a:t>
            </a:r>
          </a:p>
          <a:p>
            <a:endParaRPr lang="en-US" sz="2400" b="1" dirty="0"/>
          </a:p>
          <a:p>
            <a:r>
              <a:rPr lang="en-US" sz="2400" b="1" i="1" dirty="0"/>
              <a:t>2. </a:t>
            </a:r>
            <a:r>
              <a:rPr lang="en-US" sz="2400" b="1" dirty="0"/>
              <a:t>Chapters 12 through 16:</a:t>
            </a:r>
            <a:r>
              <a:rPr lang="en-US" sz="2400" b="1" i="1" dirty="0"/>
              <a:t> From CIA to APT: An Introduction </a:t>
            </a:r>
          </a:p>
          <a:p>
            <a:r>
              <a:rPr lang="en-US" sz="2400" b="1" i="1" dirty="0"/>
              <a:t>to Cyber Security</a:t>
            </a:r>
            <a:r>
              <a:rPr lang="en-US" sz="2400" b="1" dirty="0"/>
              <a:t>, E. Amoroso &amp; M. Amoroso </a:t>
            </a: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3174-61ED-7849-A626-14C1174A48BC}"/>
              </a:ext>
            </a:extLst>
          </p:cNvPr>
          <p:cNvSpPr txBox="1"/>
          <p:nvPr/>
        </p:nvSpPr>
        <p:spPr>
          <a:xfrm>
            <a:off x="4293936" y="5354321"/>
            <a:ext cx="3604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Twitter: @hashtag_cyber</a:t>
            </a:r>
          </a:p>
          <a:p>
            <a:pPr algn="ctr"/>
            <a:r>
              <a:rPr lang="en-US" sz="2400" b="1" dirty="0"/>
              <a:t>LinkedIn: Edward Amoroso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89195CA-C036-3E4E-9D3E-A8F748C05DD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48FB-410C-2F4A-BB39-9FE7DCEBEA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420582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 </a:t>
            </a:r>
            <a:r>
              <a:rPr lang="en-US" sz="1600" b="1" i="1" dirty="0"/>
              <a:t>λ </a:t>
            </a:r>
            <a:r>
              <a:rPr lang="en-US" sz="1600" b="1" dirty="0"/>
              <a:t>= 237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68527" y="3724634"/>
            <a:ext cx="18376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/>
              <a:t>Randomly selected </a:t>
            </a:r>
          </a:p>
          <a:p>
            <a:pPr algn="ctr"/>
            <a:r>
              <a:rPr lang="en-US" sz="1600" b="1" i="1" dirty="0"/>
              <a:t>integer λ</a:t>
            </a:r>
          </a:p>
        </p:txBody>
      </p:sp>
      <p:cxnSp>
        <p:nvCxnSpPr>
          <p:cNvPr id="7" name="Curved Connector 6"/>
          <p:cNvCxnSpPr/>
          <p:nvPr/>
        </p:nvCxnSpPr>
        <p:spPr>
          <a:xfrm rot="16200000" flipV="1">
            <a:off x="6172639" y="2852859"/>
            <a:ext cx="1004908" cy="660894"/>
          </a:xfrm>
          <a:prstGeom prst="curvedConnector3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Step 1:  I am Alice</a:t>
            </a: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05692C76-8575-744F-A5AA-DCA2823FA7A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CB0AFF-4178-8F4F-B95A-62210825B67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85587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713946" y="2327919"/>
            <a:ext cx="9841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 </a:t>
            </a:r>
          </a:p>
          <a:p>
            <a:pPr algn="ctr"/>
            <a:r>
              <a:rPr lang="en-US" sz="1600" b="1" dirty="0"/>
              <a:t>f(</a:t>
            </a:r>
            <a:r>
              <a:rPr lang="en-US" sz="1600" b="1" i="1" dirty="0"/>
              <a:t>λ</a:t>
            </a:r>
            <a:r>
              <a:rPr lang="en-US" sz="1600" b="1" dirty="0"/>
              <a:t>) = 881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</a:t>
            </a:r>
            <a:r>
              <a:rPr lang="en-US" sz="1600" b="1" i="1" dirty="0">
                <a:solidFill>
                  <a:srgbClr val="7F7F7F"/>
                </a:solidFill>
              </a:rPr>
              <a:t>λ </a:t>
            </a:r>
            <a:r>
              <a:rPr lang="en-US" sz="1600" b="1" dirty="0">
                <a:solidFill>
                  <a:srgbClr val="7F7F7F"/>
                </a:solidFill>
              </a:rPr>
              <a:t>= 237</a:t>
            </a:r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AF5B94B7-B7C9-1748-B6F4-3F0B98B21F2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76F497-B41E-8B4A-90AE-4A3AE2EBB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56872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713945" y="2327919"/>
            <a:ext cx="9841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</p:txBody>
      </p:sp>
      <p:sp>
        <p:nvSpPr>
          <p:cNvPr id="30" name="Arc 29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162908" y="3064850"/>
            <a:ext cx="1665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f(</a:t>
            </a:r>
            <a:r>
              <a:rPr lang="en-US" sz="1600" b="1" i="1" dirty="0"/>
              <a:t>λ</a:t>
            </a:r>
            <a:r>
              <a:rPr lang="en-US" sz="1600" b="1" dirty="0"/>
              <a:t>) = 881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</a:t>
            </a:r>
            <a:r>
              <a:rPr lang="en-US" sz="1600" b="1" i="1" dirty="0">
                <a:solidFill>
                  <a:srgbClr val="7F7F7F"/>
                </a:solidFill>
              </a:rPr>
              <a:t>λ </a:t>
            </a:r>
            <a:r>
              <a:rPr lang="en-US" sz="1600" b="1" dirty="0">
                <a:solidFill>
                  <a:srgbClr val="7F7F7F"/>
                </a:solidFill>
              </a:rPr>
              <a:t>= 237</a:t>
            </a: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E202C9B1-9261-C846-B82F-1D11C19DE69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08192-DA39-594D-BF1D-337177B9D2A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87775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48" name="Arc 47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713947" y="2327919"/>
            <a:ext cx="9841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</p:txBody>
      </p:sp>
      <p:sp>
        <p:nvSpPr>
          <p:cNvPr id="30" name="Arc 29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521192" y="2431583"/>
            <a:ext cx="984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5:  </a:t>
            </a:r>
          </a:p>
          <a:p>
            <a:pPr algn="ctr"/>
            <a:r>
              <a:rPr lang="en-US" sz="1600" b="1" dirty="0"/>
              <a:t>Compute</a:t>
            </a:r>
          </a:p>
          <a:p>
            <a:pPr algn="ctr"/>
            <a:r>
              <a:rPr lang="en-US" sz="1600" b="1" dirty="0"/>
              <a:t>f(</a:t>
            </a:r>
            <a:r>
              <a:rPr lang="en-US" sz="1600" b="1" i="1" dirty="0">
                <a:solidFill>
                  <a:srgbClr val="000000"/>
                </a:solidFill>
              </a:rPr>
              <a:t>λ</a:t>
            </a:r>
            <a:r>
              <a:rPr lang="en-US" sz="1600" b="1" dirty="0"/>
              <a:t>) = 881</a:t>
            </a:r>
          </a:p>
          <a:p>
            <a:pPr algn="ctr"/>
            <a:r>
              <a:rPr lang="en-US" sz="1600" b="1" dirty="0"/>
              <a:t>locally</a:t>
            </a:r>
          </a:p>
        </p:txBody>
      </p:sp>
      <p:sp>
        <p:nvSpPr>
          <p:cNvPr id="52" name="Arc 51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</a:t>
            </a:r>
            <a:r>
              <a:rPr lang="en-US" sz="1600" b="1" i="1" dirty="0">
                <a:solidFill>
                  <a:srgbClr val="7F7F7F"/>
                </a:solidFill>
              </a:rPr>
              <a:t>λ </a:t>
            </a:r>
            <a:r>
              <a:rPr lang="en-US" sz="1600" b="1" dirty="0">
                <a:solidFill>
                  <a:srgbClr val="7F7F7F"/>
                </a:solidFill>
              </a:rPr>
              <a:t>= 237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62908" y="3064850"/>
            <a:ext cx="1665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 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</p:txBody>
      </p:sp>
      <p:sp>
        <p:nvSpPr>
          <p:cNvPr id="33" name="Diagonal Stripe 32">
            <a:extLst>
              <a:ext uri="{FF2B5EF4-FFF2-40B4-BE49-F238E27FC236}">
                <a16:creationId xmlns:a16="http://schemas.microsoft.com/office/drawing/2014/main" id="{2DF4A2E8-EFCF-FE4B-B4BE-14429910ED4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07EA69-A9D6-E149-9D7E-5B5D416C84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89852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500707"/>
            <a:ext cx="1273119" cy="1273119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521191" y="2431583"/>
            <a:ext cx="984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5: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Compute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locally</a:t>
            </a:r>
          </a:p>
        </p:txBody>
      </p:sp>
      <p:sp>
        <p:nvSpPr>
          <p:cNvPr id="52" name="Arc 51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162909" y="3735570"/>
            <a:ext cx="1831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8923428" y="3994728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871593" y="364324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27653" y="3645567"/>
            <a:ext cx="91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Function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9603800" y="3643246"/>
            <a:ext cx="0" cy="17213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923428" y="4358775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923428" y="4722822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881443" y="399001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37503" y="3992337"/>
            <a:ext cx="24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91295" y="4375658"/>
            <a:ext cx="2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647354" y="4377981"/>
            <a:ext cx="348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923428" y="5086870"/>
            <a:ext cx="158906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888187" y="4735386"/>
            <a:ext cx="31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644247" y="4737709"/>
            <a:ext cx="401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 ’’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898037" y="5069198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54097" y="5071521"/>
            <a:ext cx="53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.  .  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35302" y="4773825"/>
            <a:ext cx="1959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Function</a:t>
            </a:r>
          </a:p>
          <a:p>
            <a:r>
              <a:rPr lang="en-US" sz="1600" b="1" dirty="0"/>
              <a:t>f: integer -&gt; integer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</a:t>
            </a:r>
            <a:r>
              <a:rPr lang="en-US" sz="1600" b="1" i="1" dirty="0">
                <a:solidFill>
                  <a:srgbClr val="7F7F7F"/>
                </a:solidFill>
              </a:rPr>
              <a:t>λ </a:t>
            </a:r>
            <a:r>
              <a:rPr lang="en-US" sz="1600" b="1" dirty="0">
                <a:solidFill>
                  <a:srgbClr val="7F7F7F"/>
                </a:solidFill>
              </a:rPr>
              <a:t>= 237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62908" y="3064850"/>
            <a:ext cx="1665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 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13947" y="2327919"/>
            <a:ext cx="9841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f(</a:t>
            </a:r>
            <a:r>
              <a:rPr lang="en-US" sz="1600" b="1" i="1" dirty="0">
                <a:solidFill>
                  <a:srgbClr val="7F7F7F"/>
                </a:solidFill>
              </a:rPr>
              <a:t>λ</a:t>
            </a:r>
            <a:r>
              <a:rPr lang="en-US" sz="1600" b="1" dirty="0">
                <a:solidFill>
                  <a:srgbClr val="7F7F7F"/>
                </a:solidFill>
              </a:rPr>
              <a:t>) = 881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E5335806-DF3B-C843-9E16-EA44026FBCA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7431F4-BDC2-A84B-8AEE-F6E9A8BFC0A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613631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8103931" y="1090863"/>
            <a:ext cx="2564070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24001" y="1158479"/>
            <a:ext cx="2630623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Handheld Authentication Device Protocol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913905" y="560770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14664" y="6082633"/>
            <a:ext cx="485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Eve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03862" y="1097610"/>
            <a:ext cx="1335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1: Client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89306" y="1097610"/>
            <a:ext cx="164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2: Network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27435" y="1097610"/>
            <a:ext cx="1439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3: Server</a:t>
            </a:r>
          </a:p>
        </p:txBody>
      </p:sp>
      <p:cxnSp>
        <p:nvCxnSpPr>
          <p:cNvPr id="60" name="Straight Arrow Connector 59"/>
          <p:cNvCxnSpPr>
            <a:endCxn id="3" idx="4"/>
          </p:cNvCxnSpPr>
          <p:nvPr/>
        </p:nvCxnSpPr>
        <p:spPr>
          <a:xfrm flipV="1">
            <a:off x="6157018" y="3524897"/>
            <a:ext cx="438584" cy="207507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413616" y="4636124"/>
            <a:ext cx="158789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Known Plaintext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Cryptanalytic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Attack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30960" y="4639389"/>
            <a:ext cx="2908068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Round 1:   </a:t>
            </a:r>
            <a:r>
              <a:rPr lang="en-US" sz="1600" b="1" i="1" dirty="0">
                <a:solidFill>
                  <a:srgbClr val="0000FF"/>
                </a:solidFill>
              </a:rPr>
              <a:t>λ </a:t>
            </a:r>
            <a:r>
              <a:rPr lang="en-US" sz="1600" b="1" dirty="0">
                <a:solidFill>
                  <a:srgbClr val="0000FF"/>
                </a:solidFill>
              </a:rPr>
              <a:t>= 237, f(</a:t>
            </a:r>
            <a:r>
              <a:rPr lang="en-US" sz="1600" b="1" i="1" dirty="0">
                <a:solidFill>
                  <a:srgbClr val="0000FF"/>
                </a:solidFill>
              </a:rPr>
              <a:t>λ</a:t>
            </a:r>
            <a:r>
              <a:rPr lang="en-US" sz="1600" b="1" dirty="0">
                <a:solidFill>
                  <a:srgbClr val="0000FF"/>
                </a:solidFill>
              </a:rPr>
              <a:t>) = 881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Round 2:   </a:t>
            </a:r>
            <a:r>
              <a:rPr lang="en-US" sz="1600" b="1" i="1" dirty="0">
                <a:solidFill>
                  <a:srgbClr val="0000FF"/>
                </a:solidFill>
              </a:rPr>
              <a:t>λ’ </a:t>
            </a:r>
            <a:r>
              <a:rPr lang="en-US" sz="1600" b="1" dirty="0">
                <a:solidFill>
                  <a:srgbClr val="0000FF"/>
                </a:solidFill>
              </a:rPr>
              <a:t>= 801, f(</a:t>
            </a:r>
            <a:r>
              <a:rPr lang="en-US" sz="1600" b="1" i="1" dirty="0">
                <a:solidFill>
                  <a:srgbClr val="0000FF"/>
                </a:solidFill>
              </a:rPr>
              <a:t>λ’</a:t>
            </a:r>
            <a:r>
              <a:rPr lang="en-US" sz="1600" b="1" dirty="0">
                <a:solidFill>
                  <a:srgbClr val="0000FF"/>
                </a:solidFill>
              </a:rPr>
              <a:t>) = 7421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Round 3:   </a:t>
            </a:r>
            <a:r>
              <a:rPr lang="en-US" sz="1600" b="1" i="1" dirty="0">
                <a:solidFill>
                  <a:srgbClr val="0000FF"/>
                </a:solidFill>
              </a:rPr>
              <a:t>λ’’ </a:t>
            </a:r>
            <a:r>
              <a:rPr lang="en-US" sz="1600" b="1" dirty="0">
                <a:solidFill>
                  <a:srgbClr val="0000FF"/>
                </a:solidFill>
              </a:rPr>
              <a:t>= 9906, f(</a:t>
            </a:r>
            <a:r>
              <a:rPr lang="en-US" sz="1600" b="1" i="1" dirty="0">
                <a:solidFill>
                  <a:srgbClr val="0000FF"/>
                </a:solidFill>
              </a:rPr>
              <a:t>λ’’</a:t>
            </a:r>
            <a:r>
              <a:rPr lang="en-US" sz="1600" b="1" dirty="0">
                <a:solidFill>
                  <a:srgbClr val="0000FF"/>
                </a:solidFill>
              </a:rPr>
              <a:t>) = 588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                       .  .  .</a:t>
            </a:r>
          </a:p>
        </p:txBody>
      </p:sp>
      <p:sp>
        <p:nvSpPr>
          <p:cNvPr id="3" name="Oval 2"/>
          <p:cNvSpPr/>
          <p:nvPr/>
        </p:nvSpPr>
        <p:spPr>
          <a:xfrm rot="20931357">
            <a:off x="6157019" y="2198339"/>
            <a:ext cx="618335" cy="1339184"/>
          </a:xfrm>
          <a:prstGeom prst="ellipse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62908" y="1710452"/>
            <a:ext cx="1750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2908" y="2357527"/>
            <a:ext cx="15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Step 2:  </a:t>
            </a:r>
            <a:r>
              <a:rPr lang="en-US" sz="1600" b="1" i="1" dirty="0">
                <a:solidFill>
                  <a:srgbClr val="000000"/>
                </a:solidFill>
              </a:rPr>
              <a:t>λ </a:t>
            </a:r>
            <a:r>
              <a:rPr lang="en-US" sz="1600" b="1" dirty="0">
                <a:solidFill>
                  <a:srgbClr val="000000"/>
                </a:solidFill>
              </a:rPr>
              <a:t>= 237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2909" y="3735570"/>
            <a:ext cx="1831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Hello, Alice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62908" y="3064850"/>
            <a:ext cx="1665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Step 4:  f(</a:t>
            </a:r>
            <a:r>
              <a:rPr lang="en-US" sz="1600" b="1" i="1" dirty="0">
                <a:solidFill>
                  <a:srgbClr val="000000"/>
                </a:solidFill>
              </a:rPr>
              <a:t>λ</a:t>
            </a:r>
            <a:r>
              <a:rPr lang="en-US" sz="1600" b="1" dirty="0">
                <a:solidFill>
                  <a:srgbClr val="000000"/>
                </a:solidFill>
              </a:rPr>
              <a:t>) = 881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13947" y="2327919"/>
            <a:ext cx="9841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Step 3:  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f(</a:t>
            </a:r>
            <a:r>
              <a:rPr lang="en-US" sz="1600" b="1" i="1" dirty="0">
                <a:solidFill>
                  <a:srgbClr val="000000"/>
                </a:solidFill>
              </a:rPr>
              <a:t>λ</a:t>
            </a:r>
            <a:r>
              <a:rPr lang="en-US" sz="1600" b="1" dirty="0">
                <a:solidFill>
                  <a:srgbClr val="000000"/>
                </a:solidFill>
              </a:rPr>
              <a:t>) = 881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21191" y="2431583"/>
            <a:ext cx="984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Step 5: 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Compute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f(</a:t>
            </a:r>
            <a:r>
              <a:rPr lang="en-US" sz="1600" b="1" i="1" dirty="0">
                <a:solidFill>
                  <a:srgbClr val="000000"/>
                </a:solidFill>
              </a:rPr>
              <a:t>λ</a:t>
            </a:r>
            <a:r>
              <a:rPr lang="en-US" sz="1600" b="1" dirty="0">
                <a:solidFill>
                  <a:srgbClr val="000000"/>
                </a:solidFill>
              </a:rPr>
              <a:t>) = 881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locally</a:t>
            </a:r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B46D0728-F92B-5F4D-B9CD-2FF65278468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A570D-F73C-7744-B543-02AE9B1A13F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43060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757258" y="15478"/>
            <a:ext cx="8731977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One-Time Password (OTP)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722923" y="257863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7938" y="3382024"/>
            <a:ext cx="20105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 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245335" y="3879424"/>
            <a:ext cx="5935095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8D1C46CE-E6D9-6540-94E2-A941FBC6D9B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F829C-CAEC-8043-9A2E-32F3FD9359E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55907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757258" y="15478"/>
            <a:ext cx="8731977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One-Time Password (OTP)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722923" y="257863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7938" y="3382024"/>
            <a:ext cx="20105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f: integer -&gt; integer</a:t>
            </a:r>
          </a:p>
          <a:p>
            <a:r>
              <a:rPr lang="en-US" dirty="0">
                <a:solidFill>
                  <a:srgbClr val="7F7F7F"/>
                </a:solidFill>
              </a:rPr>
              <a:t>λ: integer seed </a:t>
            </a:r>
          </a:p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: initial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: current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Δt</a:t>
            </a:r>
            <a:r>
              <a:rPr lang="en-US" dirty="0">
                <a:solidFill>
                  <a:srgbClr val="7F7F7F"/>
                </a:solidFill>
              </a:rPr>
              <a:t>: time interval </a:t>
            </a:r>
          </a:p>
          <a:p>
            <a:r>
              <a:rPr lang="en-US" dirty="0">
                <a:solidFill>
                  <a:srgbClr val="7F7F7F"/>
                </a:solidFill>
              </a:rPr>
              <a:t>n = (</a:t>
            </a:r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 – 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) / </a:t>
            </a:r>
            <a:r>
              <a:rPr lang="en-US" dirty="0" err="1">
                <a:solidFill>
                  <a:srgbClr val="7F7F7F"/>
                </a:solidFill>
              </a:rPr>
              <a:t>Δt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245335" y="3879424"/>
            <a:ext cx="5935095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74924" y="3902244"/>
            <a:ext cx="1013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0 </a:t>
            </a:r>
            <a:r>
              <a:rPr lang="en-US" dirty="0"/>
              <a:t>= 0 sec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74925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58858" y="34780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 = λ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39728" y="1703937"/>
            <a:ext cx="139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Unique seed</a:t>
            </a:r>
          </a:p>
          <a:p>
            <a:pPr algn="ctr"/>
            <a:r>
              <a:rPr lang="en-US" i="1" dirty="0"/>
              <a:t>for each user</a:t>
            </a:r>
          </a:p>
        </p:txBody>
      </p:sp>
      <p:cxnSp>
        <p:nvCxnSpPr>
          <p:cNvPr id="65" name="Curved Connector 64"/>
          <p:cNvCxnSpPr>
            <a:stCxn id="63" idx="2"/>
            <a:endCxn id="60" idx="0"/>
          </p:cNvCxnSpPr>
          <p:nvPr/>
        </p:nvCxnSpPr>
        <p:spPr>
          <a:xfrm rot="5400000">
            <a:off x="4723165" y="2463016"/>
            <a:ext cx="1127773" cy="902277"/>
          </a:xfrm>
          <a:prstGeom prst="curvedConnector3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01165" y="3828064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84775" y="4560006"/>
            <a:ext cx="1017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= 0 sec</a:t>
            </a: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104ACA14-CE93-6847-A331-32949C126C7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DDBD0-A8D0-5941-BB91-AD9DF1E8B09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583334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757258" y="15478"/>
            <a:ext cx="8731977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One-Time Password (OTP)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722923" y="257863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7938" y="338202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f: integer -&gt; integer</a:t>
            </a:r>
          </a:p>
          <a:p>
            <a:r>
              <a:rPr lang="en-US" dirty="0">
                <a:solidFill>
                  <a:srgbClr val="7F7F7F"/>
                </a:solidFill>
              </a:rPr>
              <a:t>λ: integer seed</a:t>
            </a:r>
          </a:p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: initial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: current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Δt</a:t>
            </a:r>
            <a:r>
              <a:rPr lang="en-US" dirty="0">
                <a:solidFill>
                  <a:srgbClr val="7F7F7F"/>
                </a:solidFill>
              </a:rPr>
              <a:t>: time interval</a:t>
            </a:r>
          </a:p>
          <a:p>
            <a:r>
              <a:rPr lang="en-US" dirty="0">
                <a:solidFill>
                  <a:srgbClr val="7F7F7F"/>
                </a:solidFill>
              </a:rPr>
              <a:t>n = (</a:t>
            </a:r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 – 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) / </a:t>
            </a:r>
            <a:r>
              <a:rPr lang="en-US" dirty="0" err="1">
                <a:solidFill>
                  <a:srgbClr val="7F7F7F"/>
                </a:solidFill>
              </a:rPr>
              <a:t>Δt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245335" y="3879424"/>
            <a:ext cx="5935095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74924" y="3902244"/>
            <a:ext cx="1013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0 </a:t>
            </a:r>
            <a:r>
              <a:rPr lang="en-US" dirty="0">
                <a:solidFill>
                  <a:srgbClr val="7F7F7F"/>
                </a:solidFill>
              </a:rPr>
              <a:t>= 0 sec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12027" y="3902244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 </a:t>
            </a:r>
            <a:r>
              <a:rPr lang="en-US" dirty="0"/>
              <a:t>= 15 sec</a:t>
            </a:r>
            <a:r>
              <a:rPr lang="en-US" baseline="-25000" dirty="0"/>
              <a:t> </a:t>
            </a:r>
            <a:endParaRPr lang="en-US" dirty="0"/>
          </a:p>
        </p:txBody>
      </p:sp>
      <p:sp>
        <p:nvSpPr>
          <p:cNvPr id="54" name="Right Brace 53"/>
          <p:cNvSpPr/>
          <p:nvPr/>
        </p:nvSpPr>
        <p:spPr>
          <a:xfrm rot="5400000">
            <a:off x="5547716" y="4090434"/>
            <a:ext cx="352104" cy="2045205"/>
          </a:xfrm>
          <a:prstGeom prst="rightBrace">
            <a:avLst>
              <a:gd name="adj1" fmla="val 42849"/>
              <a:gd name="adj2" fmla="val 50000"/>
            </a:avLst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204293" y="5312760"/>
            <a:ext cx="120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Δt</a:t>
            </a:r>
            <a:r>
              <a:rPr lang="en-US" dirty="0"/>
              <a:t> = 15 sec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74925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n = 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12028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58858" y="34780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seed = λ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12027" y="3478040"/>
            <a:ext cx="122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OTP = f</a:t>
            </a:r>
            <a:r>
              <a:rPr lang="en-US" baseline="30000" dirty="0"/>
              <a:t>1</a:t>
            </a:r>
            <a:r>
              <a:rPr lang="en-US" dirty="0"/>
              <a:t>(λ)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39728" y="1703937"/>
            <a:ext cx="139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</a:rPr>
              <a:t>Unique seed</a:t>
            </a:r>
          </a:p>
          <a:p>
            <a:pPr algn="ctr"/>
            <a:r>
              <a:rPr lang="en-US" i="1" dirty="0">
                <a:solidFill>
                  <a:srgbClr val="7F7F7F"/>
                </a:solidFill>
              </a:rPr>
              <a:t>for each user</a:t>
            </a:r>
          </a:p>
        </p:txBody>
      </p:sp>
      <p:cxnSp>
        <p:nvCxnSpPr>
          <p:cNvPr id="65" name="Curved Connector 64"/>
          <p:cNvCxnSpPr>
            <a:stCxn id="63" idx="2"/>
            <a:endCxn id="60" idx="0"/>
          </p:cNvCxnSpPr>
          <p:nvPr/>
        </p:nvCxnSpPr>
        <p:spPr>
          <a:xfrm rot="5400000">
            <a:off x="4723165" y="2463016"/>
            <a:ext cx="1127773" cy="902277"/>
          </a:xfrm>
          <a:prstGeom prst="curvedConnector3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98024" y="1700841"/>
            <a:ext cx="1369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Encrypt seed</a:t>
            </a:r>
          </a:p>
          <a:p>
            <a:pPr algn="ctr"/>
            <a:r>
              <a:rPr lang="en-US" i="1" dirty="0"/>
              <a:t>once using f</a:t>
            </a:r>
          </a:p>
        </p:txBody>
      </p:sp>
      <p:cxnSp>
        <p:nvCxnSpPr>
          <p:cNvPr id="67" name="Curved Connector 66"/>
          <p:cNvCxnSpPr>
            <a:stCxn id="66" idx="2"/>
          </p:cNvCxnSpPr>
          <p:nvPr/>
        </p:nvCxnSpPr>
        <p:spPr>
          <a:xfrm rot="5400000">
            <a:off x="6767582" y="2459923"/>
            <a:ext cx="1127773" cy="902271"/>
          </a:xfrm>
          <a:prstGeom prst="curvedConnector3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01165" y="3828064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45579" y="3812010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32297" y="4560006"/>
            <a:ext cx="1134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= 15 sec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57D1042C-D702-0E45-9DCE-9137FD0FCC8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7522D-E54F-BE40-B636-A74CE995151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30050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757258" y="15478"/>
            <a:ext cx="8731977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One-Time Password (OTP)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722923" y="257863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7938" y="3382024"/>
            <a:ext cx="201058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f: integer -&gt; integer</a:t>
            </a:r>
          </a:p>
          <a:p>
            <a:r>
              <a:rPr lang="en-US" dirty="0">
                <a:solidFill>
                  <a:srgbClr val="7F7F7F"/>
                </a:solidFill>
              </a:rPr>
              <a:t>λ: integer seed</a:t>
            </a:r>
          </a:p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: initial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: current time</a:t>
            </a:r>
          </a:p>
          <a:p>
            <a:r>
              <a:rPr lang="en-US" dirty="0" err="1">
                <a:solidFill>
                  <a:srgbClr val="7F7F7F"/>
                </a:solidFill>
              </a:rPr>
              <a:t>Δt</a:t>
            </a:r>
            <a:r>
              <a:rPr lang="en-US" dirty="0">
                <a:solidFill>
                  <a:srgbClr val="7F7F7F"/>
                </a:solidFill>
              </a:rPr>
              <a:t>: time interval</a:t>
            </a:r>
          </a:p>
          <a:p>
            <a:r>
              <a:rPr lang="en-US" dirty="0">
                <a:solidFill>
                  <a:srgbClr val="7F7F7F"/>
                </a:solidFill>
              </a:rPr>
              <a:t>n = (</a:t>
            </a:r>
            <a:r>
              <a:rPr lang="en-US" dirty="0" err="1">
                <a:solidFill>
                  <a:srgbClr val="7F7F7F"/>
                </a:solidFill>
              </a:rPr>
              <a:t>t</a:t>
            </a:r>
            <a:r>
              <a:rPr lang="en-US" baseline="-25000" dirty="0" err="1">
                <a:solidFill>
                  <a:srgbClr val="7F7F7F"/>
                </a:solidFill>
              </a:rPr>
              <a:t>C</a:t>
            </a:r>
            <a:r>
              <a:rPr lang="en-US" dirty="0">
                <a:solidFill>
                  <a:srgbClr val="7F7F7F"/>
                </a:solidFill>
              </a:rPr>
              <a:t> – t</a:t>
            </a:r>
            <a:r>
              <a:rPr lang="en-US" baseline="-25000" dirty="0">
                <a:solidFill>
                  <a:srgbClr val="7F7F7F"/>
                </a:solidFill>
              </a:rPr>
              <a:t>0</a:t>
            </a:r>
            <a:r>
              <a:rPr lang="en-US" dirty="0">
                <a:solidFill>
                  <a:srgbClr val="7F7F7F"/>
                </a:solidFill>
              </a:rPr>
              <a:t>) / </a:t>
            </a:r>
            <a:r>
              <a:rPr lang="en-US" dirty="0" err="1">
                <a:solidFill>
                  <a:srgbClr val="7F7F7F"/>
                </a:solidFill>
              </a:rPr>
              <a:t>Δt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245335" y="3879424"/>
            <a:ext cx="5935095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74924" y="3902244"/>
            <a:ext cx="1013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0 </a:t>
            </a:r>
            <a:r>
              <a:rPr lang="en-US" dirty="0">
                <a:solidFill>
                  <a:srgbClr val="7F7F7F"/>
                </a:solidFill>
              </a:rPr>
              <a:t>= 0 sec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12027" y="3902244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</a:t>
            </a:r>
            <a:r>
              <a:rPr lang="en-US" baseline="-25000" dirty="0">
                <a:solidFill>
                  <a:srgbClr val="7F7F7F"/>
                </a:solidFill>
              </a:rPr>
              <a:t>1 </a:t>
            </a:r>
            <a:r>
              <a:rPr lang="en-US" dirty="0">
                <a:solidFill>
                  <a:srgbClr val="7F7F7F"/>
                </a:solidFill>
              </a:rPr>
              <a:t>= 15 sec</a:t>
            </a:r>
            <a:r>
              <a:rPr lang="en-US" baseline="-25000" dirty="0">
                <a:solidFill>
                  <a:srgbClr val="7F7F7F"/>
                </a:solidFill>
              </a:rPr>
              <a:t> 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577452" y="3902244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2 </a:t>
            </a:r>
            <a:r>
              <a:rPr lang="en-US" dirty="0"/>
              <a:t>= 30 sec</a:t>
            </a:r>
            <a:r>
              <a:rPr lang="en-US" baseline="-25000" dirty="0"/>
              <a:t> </a:t>
            </a:r>
            <a:endParaRPr lang="en-US" dirty="0"/>
          </a:p>
        </p:txBody>
      </p:sp>
      <p:sp>
        <p:nvSpPr>
          <p:cNvPr id="54" name="Right Brace 53"/>
          <p:cNvSpPr/>
          <p:nvPr/>
        </p:nvSpPr>
        <p:spPr>
          <a:xfrm rot="5400000">
            <a:off x="5547716" y="3805358"/>
            <a:ext cx="352104" cy="2045205"/>
          </a:xfrm>
          <a:prstGeom prst="rightBrace">
            <a:avLst>
              <a:gd name="adj1" fmla="val 42849"/>
              <a:gd name="adj2" fmla="val 50000"/>
            </a:avLst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204293" y="5027684"/>
            <a:ext cx="120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Δt</a:t>
            </a:r>
            <a:r>
              <a:rPr lang="en-US" dirty="0">
                <a:solidFill>
                  <a:srgbClr val="7F7F7F"/>
                </a:solidFill>
              </a:rPr>
              <a:t> = 15 sec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74925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n = 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12028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n = 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77453" y="4245658"/>
            <a:ext cx="6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58858" y="347804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seed = λ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12027" y="3478040"/>
            <a:ext cx="122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OTP = f</a:t>
            </a:r>
            <a:r>
              <a:rPr lang="en-US" baseline="30000" dirty="0">
                <a:solidFill>
                  <a:srgbClr val="7F7F7F"/>
                </a:solidFill>
              </a:rPr>
              <a:t>1</a:t>
            </a:r>
            <a:r>
              <a:rPr lang="en-US" dirty="0">
                <a:solidFill>
                  <a:srgbClr val="7F7F7F"/>
                </a:solidFill>
              </a:rPr>
              <a:t>(λ)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577452" y="3458732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OTP = f</a:t>
            </a:r>
            <a:r>
              <a:rPr lang="en-US" baseline="30000" dirty="0"/>
              <a:t>2</a:t>
            </a:r>
            <a:r>
              <a:rPr lang="en-US" dirty="0"/>
              <a:t>(λ)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39728" y="1703937"/>
            <a:ext cx="139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</a:rPr>
              <a:t>Unique seed</a:t>
            </a:r>
          </a:p>
          <a:p>
            <a:pPr algn="ctr"/>
            <a:r>
              <a:rPr lang="en-US" i="1" dirty="0">
                <a:solidFill>
                  <a:srgbClr val="7F7F7F"/>
                </a:solidFill>
              </a:rPr>
              <a:t>for each user</a:t>
            </a:r>
          </a:p>
        </p:txBody>
      </p:sp>
      <p:cxnSp>
        <p:nvCxnSpPr>
          <p:cNvPr id="65" name="Curved Connector 64"/>
          <p:cNvCxnSpPr>
            <a:stCxn id="63" idx="2"/>
            <a:endCxn id="60" idx="0"/>
          </p:cNvCxnSpPr>
          <p:nvPr/>
        </p:nvCxnSpPr>
        <p:spPr>
          <a:xfrm rot="5400000">
            <a:off x="4723165" y="2463016"/>
            <a:ext cx="1127773" cy="902277"/>
          </a:xfrm>
          <a:prstGeom prst="curvedConnector3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98024" y="1700841"/>
            <a:ext cx="1369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</a:rPr>
              <a:t>Encrypt seed</a:t>
            </a:r>
          </a:p>
          <a:p>
            <a:pPr algn="ctr"/>
            <a:r>
              <a:rPr lang="en-US" i="1" dirty="0">
                <a:solidFill>
                  <a:srgbClr val="7F7F7F"/>
                </a:solidFill>
              </a:rPr>
              <a:t>once using f</a:t>
            </a:r>
          </a:p>
        </p:txBody>
      </p:sp>
      <p:cxnSp>
        <p:nvCxnSpPr>
          <p:cNvPr id="67" name="Curved Connector 66"/>
          <p:cNvCxnSpPr>
            <a:stCxn id="66" idx="2"/>
          </p:cNvCxnSpPr>
          <p:nvPr/>
        </p:nvCxnSpPr>
        <p:spPr>
          <a:xfrm rot="5400000">
            <a:off x="6767582" y="2459923"/>
            <a:ext cx="1127773" cy="902271"/>
          </a:xfrm>
          <a:prstGeom prst="curvedConnector3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01165" y="3828064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45579" y="3812010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919583" y="3808914"/>
            <a:ext cx="0" cy="13716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194274" y="1710703"/>
            <a:ext cx="1369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Encrypt seed</a:t>
            </a:r>
          </a:p>
          <a:p>
            <a:pPr algn="ctr"/>
            <a:r>
              <a:rPr lang="en-US" i="1" dirty="0"/>
              <a:t>twice using f</a:t>
            </a:r>
          </a:p>
        </p:txBody>
      </p:sp>
      <p:cxnSp>
        <p:nvCxnSpPr>
          <p:cNvPr id="77" name="Curved Connector 76"/>
          <p:cNvCxnSpPr>
            <a:stCxn id="76" idx="2"/>
          </p:cNvCxnSpPr>
          <p:nvPr/>
        </p:nvCxnSpPr>
        <p:spPr>
          <a:xfrm rot="5400000">
            <a:off x="8863832" y="2469785"/>
            <a:ext cx="1127773" cy="902271"/>
          </a:xfrm>
          <a:prstGeom prst="curvedConnector3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574344" y="454704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= 30 sec</a:t>
            </a:r>
            <a:r>
              <a:rPr lang="en-US" baseline="-25000" dirty="0"/>
              <a:t> </a:t>
            </a:r>
            <a:endParaRPr lang="en-US" dirty="0"/>
          </a:p>
        </p:txBody>
      </p:sp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E77330E0-B237-CB4E-A532-424B53B15F9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ACDAC-410F-3A40-AFF1-CA5388BE563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408990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80C7C6A-8B2A-9142-B770-4C5B8789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9" y="0"/>
            <a:ext cx="9682201" cy="5977929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AB31AD0-CA6C-B74F-B8B4-9EBBB006F22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8856D-BCE3-4747-A88D-B62C0388B36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B06B9-2A89-924B-98DE-3C982FF91F81}"/>
              </a:ext>
            </a:extLst>
          </p:cNvPr>
          <p:cNvSpPr txBox="1"/>
          <p:nvPr/>
        </p:nvSpPr>
        <p:spPr>
          <a:xfrm>
            <a:off x="147159" y="6184230"/>
            <a:ext cx="1191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Required Additional Reading</a:t>
            </a:r>
            <a:r>
              <a:rPr lang="en-US" sz="2800" b="1" dirty="0"/>
              <a:t>: https://www.tag-cyber.com/advisory/annuals</a:t>
            </a:r>
          </a:p>
        </p:txBody>
      </p:sp>
    </p:spTree>
    <p:extLst>
      <p:ext uri="{BB962C8B-B14F-4D97-AF65-F5344CB8AC3E}">
        <p14:creationId xmlns:p14="http://schemas.microsoft.com/office/powerpoint/2010/main" val="4223891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1B568D00-E6C5-7E43-AF3F-C027335CEAB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E0956-FDEB-B04C-9D4D-00605478E93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17147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Step 1:  I am Alice</a:t>
            </a:r>
          </a:p>
        </p:txBody>
      </p:sp>
      <p:sp>
        <p:nvSpPr>
          <p:cNvPr id="18" name="Diagonal Stripe 17">
            <a:extLst>
              <a:ext uri="{FF2B5EF4-FFF2-40B4-BE49-F238E27FC236}">
                <a16:creationId xmlns:a16="http://schemas.microsoft.com/office/drawing/2014/main" id="{586A6EB0-DB86-904D-94F9-26397E96D01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4493-5088-9B46-BE96-F5BDE1D33A8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427892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44319" y="2185381"/>
            <a:ext cx="11234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 </a:t>
            </a:r>
          </a:p>
          <a:p>
            <a:pPr algn="ctr"/>
            <a:r>
              <a:rPr lang="en-US" sz="1600" b="1" dirty="0"/>
              <a:t>Read value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</a:t>
            </a:r>
            <a:r>
              <a:rPr lang="en-US" sz="1600" b="1" dirty="0"/>
              <a:t>(λ) = x </a:t>
            </a:r>
          </a:p>
          <a:p>
            <a:pPr algn="ctr"/>
            <a:r>
              <a:rPr lang="en-US" sz="1600" b="1" dirty="0"/>
              <a:t>on token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Prove 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Step 1:  I am Alice</a:t>
            </a:r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2F9CD95A-6AB6-1A44-AF11-5CFDBD083B0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A0D0C6-3FF0-2648-A575-9ABFEA7524D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49833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247277" y="3064850"/>
            <a:ext cx="1521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</a:t>
            </a:r>
            <a:r>
              <a:rPr lang="en-US" sz="1600" b="1" dirty="0"/>
              <a:t>(λ) = 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4319" y="2185381"/>
            <a:ext cx="11234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Read value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= x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on token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Prove 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0F821F46-4516-884C-9CAE-384CD49B62F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2AB84-947C-264B-839C-581786D7818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926688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339113" y="2185382"/>
            <a:ext cx="1348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 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</a:t>
            </a:r>
            <a:r>
              <a:rPr lang="en-US" sz="1600" b="1" dirty="0"/>
              <a:t>(λ) locally</a:t>
            </a:r>
          </a:p>
          <a:p>
            <a:pPr algn="ctr"/>
            <a:r>
              <a:rPr lang="en-US" sz="1600" b="1" dirty="0"/>
              <a:t>and compare </a:t>
            </a:r>
          </a:p>
          <a:p>
            <a:pPr algn="ctr"/>
            <a:r>
              <a:rPr lang="en-US" sz="1600" b="1" dirty="0"/>
              <a:t>to x</a:t>
            </a:r>
          </a:p>
        </p:txBody>
      </p:sp>
      <p:sp>
        <p:nvSpPr>
          <p:cNvPr id="23" name="Arc 22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47277" y="3064850"/>
            <a:ext cx="1521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 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=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4319" y="2185381"/>
            <a:ext cx="11234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Read value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= x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on token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Prove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30" name="Diagonal Stripe 29">
            <a:extLst>
              <a:ext uri="{FF2B5EF4-FFF2-40B4-BE49-F238E27FC236}">
                <a16:creationId xmlns:a16="http://schemas.microsoft.com/office/drawing/2014/main" id="{CFA391B6-D280-0D43-867B-5A0B0BC6BDE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24085D-ED6C-8E41-B260-5E35CDC752C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744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481" b="24023"/>
          <a:stretch/>
        </p:blipFill>
        <p:spPr>
          <a:xfrm>
            <a:off x="1619251" y="3420900"/>
            <a:ext cx="1926298" cy="712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4266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83036" y="4279804"/>
            <a:ext cx="268248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1201" y="39283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User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87260" y="3930643"/>
            <a:ext cx="1251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Information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63408" y="3928322"/>
            <a:ext cx="0" cy="205029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57682" y="423621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7530" y="4224294"/>
            <a:ext cx="2010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integer -&gt; integer</a:t>
            </a:r>
          </a:p>
          <a:p>
            <a:r>
              <a:rPr lang="en-US" dirty="0"/>
              <a:t>λ: integer seed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: initial time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: current time</a:t>
            </a:r>
          </a:p>
          <a:p>
            <a:r>
              <a:rPr lang="en-US" dirty="0" err="1"/>
              <a:t>Δt</a:t>
            </a:r>
            <a:r>
              <a:rPr lang="en-US" dirty="0"/>
              <a:t>: time interval</a:t>
            </a:r>
          </a:p>
          <a:p>
            <a:r>
              <a:rPr lang="en-US" dirty="0"/>
              <a:t>n = (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 – t</a:t>
            </a:r>
            <a:r>
              <a:rPr lang="en-US" baseline="-25000" dirty="0"/>
              <a:t>0</a:t>
            </a:r>
            <a:r>
              <a:rPr lang="en-US" dirty="0"/>
              <a:t>) / </a:t>
            </a:r>
            <a:r>
              <a:rPr lang="en-US" dirty="0" err="1"/>
              <a:t>Δt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47277" y="3735570"/>
            <a:ext cx="1878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 Hello, Alice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39113" y="2185382"/>
            <a:ext cx="1348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5: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Compute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locally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and compare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to 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47277" y="3064850"/>
            <a:ext cx="1521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4:  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= 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4319" y="2185381"/>
            <a:ext cx="11234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7F7F"/>
                </a:solidFill>
              </a:rPr>
              <a:t>Step 3: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Read value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f</a:t>
            </a:r>
            <a:r>
              <a:rPr lang="en-US" sz="1600" b="1" baseline="30000" dirty="0">
                <a:solidFill>
                  <a:srgbClr val="7F7F7F"/>
                </a:solidFill>
              </a:rPr>
              <a:t>n</a:t>
            </a:r>
            <a:r>
              <a:rPr lang="en-US" sz="1600" b="1" dirty="0">
                <a:solidFill>
                  <a:srgbClr val="7F7F7F"/>
                </a:solidFill>
              </a:rPr>
              <a:t>(λ) = x </a:t>
            </a:r>
          </a:p>
          <a:p>
            <a:pPr algn="ctr"/>
            <a:r>
              <a:rPr lang="en-US" sz="1600" b="1" dirty="0">
                <a:solidFill>
                  <a:srgbClr val="7F7F7F"/>
                </a:solidFill>
              </a:rPr>
              <a:t>on token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2:  Prove 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7F7F"/>
                </a:solidFill>
              </a:rPr>
              <a:t>Step 1:  I am Alice</a:t>
            </a:r>
          </a:p>
        </p:txBody>
      </p:sp>
      <p:sp>
        <p:nvSpPr>
          <p:cNvPr id="37" name="Diagonal Stripe 36">
            <a:extLst>
              <a:ext uri="{FF2B5EF4-FFF2-40B4-BE49-F238E27FC236}">
                <a16:creationId xmlns:a16="http://schemas.microsoft.com/office/drawing/2014/main" id="{11D657EA-5C50-E84E-8364-5430214D6B3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B4A98C-0982-7041-8E21-26A66ACE524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957222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103931" y="1090863"/>
            <a:ext cx="2564070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24001" y="1158479"/>
            <a:ext cx="2630623" cy="354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06686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207608" y="2526804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" name="Arc 20"/>
          <p:cNvSpPr/>
          <p:nvPr/>
        </p:nvSpPr>
        <p:spPr>
          <a:xfrm>
            <a:off x="3911578" y="2083137"/>
            <a:ext cx="4377632" cy="1016167"/>
          </a:xfrm>
          <a:prstGeom prst="arc">
            <a:avLst>
              <a:gd name="adj1" fmla="val 10841688"/>
              <a:gd name="adj2" fmla="val 21518302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RSA SecurID Protocol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63886" y="2755404"/>
            <a:ext cx="4243722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845789" y="2377657"/>
            <a:ext cx="731520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V="1">
            <a:off x="3925009" y="2260129"/>
            <a:ext cx="4328432" cy="1251476"/>
          </a:xfrm>
          <a:prstGeom prst="arc">
            <a:avLst>
              <a:gd name="adj1" fmla="val 10903474"/>
              <a:gd name="adj2" fmla="val 21518302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flipH="1">
            <a:off x="8625397" y="2338783"/>
            <a:ext cx="726239" cy="731520"/>
          </a:xfrm>
          <a:prstGeom prst="arc">
            <a:avLst>
              <a:gd name="adj1" fmla="val 1539143"/>
              <a:gd name="adj2" fmla="val 20144514"/>
            </a:avLst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flipV="1">
            <a:off x="3636277" y="2264565"/>
            <a:ext cx="4899155" cy="1920857"/>
          </a:xfrm>
          <a:prstGeom prst="arc">
            <a:avLst>
              <a:gd name="adj1" fmla="val 10513712"/>
              <a:gd name="adj2" fmla="val 264181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47277" y="3735570"/>
            <a:ext cx="1878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6:  Hello, Alice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39113" y="2185382"/>
            <a:ext cx="1348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5: </a:t>
            </a:r>
          </a:p>
          <a:p>
            <a:pPr algn="ctr"/>
            <a:r>
              <a:rPr lang="en-US" sz="1600" b="1" dirty="0"/>
              <a:t>Compute 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</a:t>
            </a:r>
            <a:r>
              <a:rPr lang="en-US" sz="1600" b="1" dirty="0"/>
              <a:t>(λ) locally</a:t>
            </a:r>
          </a:p>
          <a:p>
            <a:pPr algn="ctr"/>
            <a:r>
              <a:rPr lang="en-US" sz="1600" b="1" dirty="0"/>
              <a:t>and compare </a:t>
            </a:r>
          </a:p>
          <a:p>
            <a:pPr algn="ctr"/>
            <a:r>
              <a:rPr lang="en-US" sz="1600" b="1" dirty="0"/>
              <a:t>to 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47277" y="3064850"/>
            <a:ext cx="1521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4:  f</a:t>
            </a:r>
            <a:r>
              <a:rPr lang="en-US" sz="1600" b="1" baseline="30000" dirty="0"/>
              <a:t>n</a:t>
            </a:r>
            <a:r>
              <a:rPr lang="en-US" sz="1600" b="1" dirty="0"/>
              <a:t>(λ) =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4319" y="2185381"/>
            <a:ext cx="11234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Step 3: </a:t>
            </a:r>
          </a:p>
          <a:p>
            <a:pPr algn="ctr"/>
            <a:r>
              <a:rPr lang="en-US" sz="1600" b="1" dirty="0"/>
              <a:t>Read value</a:t>
            </a:r>
          </a:p>
          <a:p>
            <a:pPr algn="ctr"/>
            <a:r>
              <a:rPr lang="en-US" sz="1600" b="1" dirty="0"/>
              <a:t>f</a:t>
            </a:r>
            <a:r>
              <a:rPr lang="en-US" sz="1600" b="1" baseline="30000" dirty="0"/>
              <a:t>n</a:t>
            </a:r>
            <a:r>
              <a:rPr lang="en-US" sz="1600" b="1" dirty="0"/>
              <a:t>(λ) = x </a:t>
            </a:r>
          </a:p>
          <a:p>
            <a:pPr algn="ctr"/>
            <a:r>
              <a:rPr lang="en-US" sz="1600" b="1" dirty="0"/>
              <a:t>on token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47278" y="2394130"/>
            <a:ext cx="15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2:  Prove it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47278" y="17104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 I am Alice</a:t>
            </a:r>
          </a:p>
        </p:txBody>
      </p:sp>
      <p:sp>
        <p:nvSpPr>
          <p:cNvPr id="40" name="Oval 39"/>
          <p:cNvSpPr/>
          <p:nvPr/>
        </p:nvSpPr>
        <p:spPr>
          <a:xfrm>
            <a:off x="5913905" y="560770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14664" y="6082633"/>
            <a:ext cx="485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Eve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03862" y="1097610"/>
            <a:ext cx="1335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1: Client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89306" y="1097610"/>
            <a:ext cx="164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2: Network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27435" y="1097610"/>
            <a:ext cx="1439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</a:rPr>
              <a:t>Zone 3: Server</a:t>
            </a:r>
          </a:p>
        </p:txBody>
      </p:sp>
      <p:cxnSp>
        <p:nvCxnSpPr>
          <p:cNvPr id="46" name="Straight Arrow Connector 45"/>
          <p:cNvCxnSpPr>
            <a:endCxn id="49" idx="4"/>
          </p:cNvCxnSpPr>
          <p:nvPr/>
        </p:nvCxnSpPr>
        <p:spPr>
          <a:xfrm flipV="1">
            <a:off x="6182936" y="3532598"/>
            <a:ext cx="443958" cy="206737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3616" y="4636124"/>
            <a:ext cx="155202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Ciphertext-Only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Cryptanalytic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Attack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0960" y="4639389"/>
            <a:ext cx="202735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Round 1:   f</a:t>
            </a:r>
            <a:r>
              <a:rPr lang="en-US" sz="1600" b="1" baseline="30000" dirty="0">
                <a:solidFill>
                  <a:srgbClr val="0000FF"/>
                </a:solidFill>
              </a:rPr>
              <a:t>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i="1" dirty="0">
                <a:solidFill>
                  <a:srgbClr val="0000FF"/>
                </a:solidFill>
              </a:rPr>
              <a:t>λ</a:t>
            </a:r>
            <a:r>
              <a:rPr lang="en-US" sz="1600" b="1" dirty="0">
                <a:solidFill>
                  <a:srgbClr val="0000FF"/>
                </a:solidFill>
              </a:rPr>
              <a:t>) = x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Round 2:   f</a:t>
            </a:r>
            <a:r>
              <a:rPr lang="en-US" sz="1600" b="1" baseline="30000" dirty="0">
                <a:solidFill>
                  <a:srgbClr val="0000FF"/>
                </a:solidFill>
              </a:rPr>
              <a:t>m&gt;n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i="1" dirty="0">
                <a:solidFill>
                  <a:srgbClr val="0000FF"/>
                </a:solidFill>
              </a:rPr>
              <a:t>λ</a:t>
            </a:r>
            <a:r>
              <a:rPr lang="en-US" sz="1600" b="1" dirty="0">
                <a:solidFill>
                  <a:srgbClr val="0000FF"/>
                </a:solidFill>
              </a:rPr>
              <a:t>) = x’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Round 3:   f</a:t>
            </a:r>
            <a:r>
              <a:rPr lang="en-US" sz="1600" b="1" baseline="30000" dirty="0">
                <a:solidFill>
                  <a:srgbClr val="0000FF"/>
                </a:solidFill>
              </a:rPr>
              <a:t>p&gt;m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i="1" dirty="0">
                <a:solidFill>
                  <a:srgbClr val="0000FF"/>
                </a:solidFill>
              </a:rPr>
              <a:t>λ</a:t>
            </a:r>
            <a:r>
              <a:rPr lang="en-US" sz="1600" b="1" dirty="0">
                <a:solidFill>
                  <a:srgbClr val="0000FF"/>
                </a:solidFill>
              </a:rPr>
              <a:t>) = x’’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                       .  .  .</a:t>
            </a:r>
          </a:p>
        </p:txBody>
      </p:sp>
      <p:sp>
        <p:nvSpPr>
          <p:cNvPr id="49" name="Oval 48"/>
          <p:cNvSpPr/>
          <p:nvPr/>
        </p:nvSpPr>
        <p:spPr>
          <a:xfrm rot="148492">
            <a:off x="6469783" y="3002151"/>
            <a:ext cx="337138" cy="530694"/>
          </a:xfrm>
          <a:prstGeom prst="ellipse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3BF64DA4-16A6-1B49-B293-7B5F31329A1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6A5EAB-E41A-7E48-8A67-A803E2BD0E8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699897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endCxn id="15" idx="3"/>
          </p:cNvCxnSpPr>
          <p:nvPr/>
        </p:nvCxnSpPr>
        <p:spPr>
          <a:xfrm flipH="1" flipV="1">
            <a:off x="7202200" y="2501812"/>
            <a:ext cx="1137657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1"/>
          </p:cNvCxnSpPr>
          <p:nvPr/>
        </p:nvCxnSpPr>
        <p:spPr>
          <a:xfrm flipV="1">
            <a:off x="5409812" y="2501812"/>
            <a:ext cx="1190855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1307058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         Kerberos: A Complex Solution to a Simple Password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8691" y="1968360"/>
            <a:ext cx="82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  <a:p>
            <a:pPr algn="ctr"/>
            <a:r>
              <a:rPr lang="en-US" sz="1400" dirty="0"/>
              <a:t>(Human)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0873" y="1968360"/>
            <a:ext cx="65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Alice’s</a:t>
            </a:r>
          </a:p>
          <a:p>
            <a:pPr algn="ctr"/>
            <a:r>
              <a:rPr lang="en-US" sz="1400" dirty="0"/>
              <a:t>PC 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2564" y="1579620"/>
            <a:ext cx="135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Key Distribution</a:t>
            </a:r>
          </a:p>
          <a:p>
            <a:pPr algn="ctr"/>
            <a:r>
              <a:rPr lang="en-US" sz="1400" dirty="0"/>
              <a:t>Center (KDC)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6397" y="1968360"/>
            <a:ext cx="89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Bob’s </a:t>
            </a:r>
          </a:p>
          <a:p>
            <a:pPr algn="ctr"/>
            <a:r>
              <a:rPr lang="en-US" sz="1400" dirty="0"/>
              <a:t>Server (B)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19" y="2659769"/>
            <a:ext cx="708670" cy="68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355" y="2558563"/>
            <a:ext cx="1182652" cy="88918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290514" y="2974435"/>
            <a:ext cx="9514026" cy="574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818" y="2567446"/>
            <a:ext cx="1159023" cy="871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666" y="2114284"/>
            <a:ext cx="601532" cy="775056"/>
          </a:xfrm>
          <a:prstGeom prst="rect">
            <a:avLst/>
          </a:prstGeom>
        </p:spPr>
      </p:pic>
      <p:sp>
        <p:nvSpPr>
          <p:cNvPr id="22" name="Cloud 21"/>
          <p:cNvSpPr/>
          <p:nvPr/>
        </p:nvSpPr>
        <p:spPr>
          <a:xfrm>
            <a:off x="413516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0685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80" y="4009918"/>
            <a:ext cx="53516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Basic Kerberos Concept</a:t>
            </a:r>
            <a:r>
              <a:rPr lang="en-US" sz="1600" dirty="0"/>
              <a:t>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Invented at MIT in 1980’s as part of Project Athena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Goal is that Alice (client) can authenticate to Bob (server)</a:t>
            </a:r>
          </a:p>
          <a:p>
            <a:r>
              <a:rPr lang="en-US" sz="1600" dirty="0"/>
              <a:t>      without using a password on the local area network (LAN);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Key Distribution Center (KDC) enables this process using </a:t>
            </a:r>
          </a:p>
          <a:p>
            <a:r>
              <a:rPr lang="en-US" sz="1600" dirty="0"/>
              <a:t>      conventional cryptography (i.e., no public key technology)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660" y="3736350"/>
            <a:ext cx="4172734" cy="2089450"/>
          </a:xfrm>
          <a:prstGeom prst="rect">
            <a:avLst/>
          </a:prstGeom>
        </p:spPr>
      </p:pic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30DAAEDC-AE4D-3747-89CF-E1328E72AB6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95E42-19A1-CC48-8B3F-42C1875CC9D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72786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endCxn id="15" idx="3"/>
          </p:cNvCxnSpPr>
          <p:nvPr/>
        </p:nvCxnSpPr>
        <p:spPr>
          <a:xfrm flipH="1" flipV="1">
            <a:off x="7202200" y="2501812"/>
            <a:ext cx="1137657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1"/>
          </p:cNvCxnSpPr>
          <p:nvPr/>
        </p:nvCxnSpPr>
        <p:spPr>
          <a:xfrm flipV="1">
            <a:off x="5409812" y="2501812"/>
            <a:ext cx="1190855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Preconditions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8691" y="1968360"/>
            <a:ext cx="82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  <a:p>
            <a:pPr algn="ctr"/>
            <a:r>
              <a:rPr lang="en-US" sz="1400" dirty="0"/>
              <a:t>(Human)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0873" y="1968360"/>
            <a:ext cx="65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Alice’s</a:t>
            </a:r>
          </a:p>
          <a:p>
            <a:pPr algn="ctr"/>
            <a:r>
              <a:rPr lang="en-US" sz="1400" dirty="0"/>
              <a:t>PC 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2564" y="1579620"/>
            <a:ext cx="135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Key Distribution</a:t>
            </a:r>
          </a:p>
          <a:p>
            <a:pPr algn="ctr"/>
            <a:r>
              <a:rPr lang="en-US" sz="1400" dirty="0"/>
              <a:t>Center (KDC)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6397" y="1968360"/>
            <a:ext cx="89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Bob’s </a:t>
            </a:r>
          </a:p>
          <a:p>
            <a:pPr algn="ctr"/>
            <a:r>
              <a:rPr lang="en-US" sz="1400" dirty="0"/>
              <a:t>Server (B)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19" y="2659769"/>
            <a:ext cx="708670" cy="68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355" y="2558563"/>
            <a:ext cx="1182652" cy="88918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290514" y="2974435"/>
            <a:ext cx="9514026" cy="574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818" y="2567446"/>
            <a:ext cx="1159023" cy="871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666" y="2114284"/>
            <a:ext cx="601532" cy="775056"/>
          </a:xfrm>
          <a:prstGeom prst="rect">
            <a:avLst/>
          </a:prstGeom>
        </p:spPr>
      </p:pic>
      <p:sp>
        <p:nvSpPr>
          <p:cNvPr id="22" name="Cloud 21"/>
          <p:cNvSpPr/>
          <p:nvPr/>
        </p:nvSpPr>
        <p:spPr>
          <a:xfrm>
            <a:off x="413516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0685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241" y="970595"/>
            <a:ext cx="13874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Infrastructure</a:t>
            </a:r>
          </a:p>
          <a:p>
            <a:r>
              <a:rPr lang="en-US" sz="1600" dirty="0"/>
              <a:t>Preconditions: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989" y="3523018"/>
            <a:ext cx="90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password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8796" y="3523018"/>
            <a:ext cx="90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password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41458" y="3715779"/>
            <a:ext cx="39733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814488" y="2704885"/>
            <a:ext cx="414628" cy="3012906"/>
          </a:xfrm>
          <a:prstGeom prst="rightBrace">
            <a:avLst>
              <a:gd name="adj1" fmla="val 56986"/>
              <a:gd name="adj2" fmla="val 50000"/>
            </a:avLst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7111" y="4436711"/>
            <a:ext cx="2404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Kerberos password set up </a:t>
            </a:r>
          </a:p>
          <a:p>
            <a:r>
              <a:rPr lang="en-US" sz="1600" dirty="0"/>
              <a:t>for Alice to log into her PC</a:t>
            </a:r>
          </a:p>
          <a:p>
            <a:r>
              <a:rPr lang="en-US" sz="1600" dirty="0"/>
              <a:t>(Never used over any LAN)</a:t>
            </a:r>
          </a:p>
        </p:txBody>
      </p:sp>
      <p:sp>
        <p:nvSpPr>
          <p:cNvPr id="23" name="Diagonal Stripe 22">
            <a:extLst>
              <a:ext uri="{FF2B5EF4-FFF2-40B4-BE49-F238E27FC236}">
                <a16:creationId xmlns:a16="http://schemas.microsoft.com/office/drawing/2014/main" id="{3DEAA8AB-A0AC-4A49-A59A-79D25396837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934CC7-32DC-8044-944C-38EF1089BE7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528130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endCxn id="15" idx="3"/>
          </p:cNvCxnSpPr>
          <p:nvPr/>
        </p:nvCxnSpPr>
        <p:spPr>
          <a:xfrm flipH="1" flipV="1">
            <a:off x="7202200" y="2501812"/>
            <a:ext cx="1137657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" idx="1"/>
          </p:cNvCxnSpPr>
          <p:nvPr/>
        </p:nvCxnSpPr>
        <p:spPr>
          <a:xfrm flipV="1">
            <a:off x="5409812" y="2501812"/>
            <a:ext cx="1190855" cy="38752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8691" y="1968360"/>
            <a:ext cx="82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  <a:p>
            <a:pPr algn="ctr"/>
            <a:r>
              <a:rPr lang="en-US" sz="1400" dirty="0"/>
              <a:t>(Human)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0873" y="1968360"/>
            <a:ext cx="65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Alice’s</a:t>
            </a:r>
          </a:p>
          <a:p>
            <a:pPr algn="ctr"/>
            <a:r>
              <a:rPr lang="en-US" sz="1400" dirty="0"/>
              <a:t>PC 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2564" y="1579620"/>
            <a:ext cx="135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Key Distribution</a:t>
            </a:r>
          </a:p>
          <a:p>
            <a:pPr algn="ctr"/>
            <a:r>
              <a:rPr lang="en-US" sz="1400" dirty="0"/>
              <a:t>Center (KDC)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6397" y="1968360"/>
            <a:ext cx="89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Bob’s </a:t>
            </a:r>
          </a:p>
          <a:p>
            <a:pPr algn="ctr"/>
            <a:r>
              <a:rPr lang="en-US" sz="1400" dirty="0"/>
              <a:t>Server (B)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19" y="2659769"/>
            <a:ext cx="708670" cy="68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2355" y="2558563"/>
            <a:ext cx="1182652" cy="88918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290514" y="2974435"/>
            <a:ext cx="9514026" cy="5744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818" y="2567446"/>
            <a:ext cx="1159023" cy="871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666" y="2114284"/>
            <a:ext cx="601532" cy="775056"/>
          </a:xfrm>
          <a:prstGeom prst="rect">
            <a:avLst/>
          </a:prstGeom>
        </p:spPr>
      </p:pic>
      <p:sp>
        <p:nvSpPr>
          <p:cNvPr id="22" name="Cloud 21"/>
          <p:cNvSpPr/>
          <p:nvPr/>
        </p:nvSpPr>
        <p:spPr>
          <a:xfrm>
            <a:off x="413516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06857" y="2461440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989" y="3523018"/>
            <a:ext cx="90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password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8796" y="3523018"/>
            <a:ext cx="90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password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41458" y="3715779"/>
            <a:ext cx="397337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5224" y="4115989"/>
            <a:ext cx="1856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Key (Issued by KDC)</a:t>
            </a:r>
          </a:p>
          <a:p>
            <a:r>
              <a:rPr lang="en-US" sz="1400" b="1" dirty="0"/>
              <a:t>K</a:t>
            </a:r>
            <a:r>
              <a:rPr lang="en-US" sz="1400" b="1" baseline="-25000" dirty="0"/>
              <a:t>A  </a:t>
            </a:r>
            <a:r>
              <a:rPr lang="en-US" sz="1400" b="1" dirty="0"/>
              <a:t>: Alice’s Encryption </a:t>
            </a:r>
          </a:p>
          <a:p>
            <a:r>
              <a:rPr lang="en-US" sz="1400" b="1" dirty="0"/>
              <a:t> </a:t>
            </a:r>
            <a:endParaRPr lang="en-US" sz="1400" b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9455312" y="4115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</a:t>
            </a:r>
            <a:r>
              <a:rPr lang="en-US" sz="1400" b="1" baseline="-25000" dirty="0"/>
              <a:t>B  </a:t>
            </a:r>
            <a:r>
              <a:rPr lang="en-US" sz="1400" b="1" dirty="0"/>
              <a:t>: Bob’s Encryption </a:t>
            </a:r>
          </a:p>
          <a:p>
            <a:r>
              <a:rPr lang="en-US" sz="1400" b="1" dirty="0"/>
              <a:t>        Key (Issued by KDC)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78307" y="1040605"/>
            <a:ext cx="2212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</a:t>
            </a:r>
            <a:r>
              <a:rPr lang="en-US" sz="1400" b="1" baseline="-25000" dirty="0"/>
              <a:t>KDC  </a:t>
            </a:r>
            <a:r>
              <a:rPr lang="en-US" sz="1400" b="1" dirty="0"/>
              <a:t>: KDC’s Encryption </a:t>
            </a:r>
          </a:p>
          <a:p>
            <a:r>
              <a:rPr lang="en-US" sz="1400" b="1" dirty="0"/>
              <a:t>           Key (Created by KDC)</a:t>
            </a:r>
          </a:p>
        </p:txBody>
      </p:sp>
      <p:sp>
        <p:nvSpPr>
          <p:cNvPr id="9" name="Oval 8"/>
          <p:cNvSpPr/>
          <p:nvPr/>
        </p:nvSpPr>
        <p:spPr>
          <a:xfrm>
            <a:off x="1290514" y="3875781"/>
            <a:ext cx="3123458" cy="95888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70198" y="826313"/>
            <a:ext cx="3123458" cy="95888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103248" y="3920169"/>
            <a:ext cx="3123458" cy="958889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235" y="970595"/>
            <a:ext cx="13874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Infrastructure</a:t>
            </a:r>
          </a:p>
          <a:p>
            <a:r>
              <a:rPr lang="en-US" sz="1600" dirty="0"/>
              <a:t>Preconditions: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7113" y="4877282"/>
            <a:ext cx="3424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Kerberos KDC creates and issues</a:t>
            </a:r>
          </a:p>
          <a:p>
            <a:r>
              <a:rPr lang="en-US" sz="1600" dirty="0"/>
              <a:t>three cryptographic keys: </a:t>
            </a:r>
            <a:r>
              <a:rPr lang="en-US" sz="1600" b="1" dirty="0"/>
              <a:t>K</a:t>
            </a:r>
            <a:r>
              <a:rPr lang="en-US" sz="1600" b="1" baseline="-25000" dirty="0"/>
              <a:t>A ,  </a:t>
            </a:r>
            <a:r>
              <a:rPr lang="en-US" sz="1600" b="1" dirty="0"/>
              <a:t>K</a:t>
            </a:r>
            <a:r>
              <a:rPr lang="en-US" sz="1600" b="1" baseline="-25000" dirty="0"/>
              <a:t>B ,  </a:t>
            </a:r>
            <a:r>
              <a:rPr lang="en-US" sz="1600" b="1" dirty="0"/>
              <a:t>K</a:t>
            </a:r>
            <a:r>
              <a:rPr lang="en-US" sz="1600" b="1" baseline="-25000" dirty="0"/>
              <a:t>KDC  </a:t>
            </a:r>
            <a:r>
              <a:rPr lang="en-US" sz="1600" dirty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25514" y="5669281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 { m } </a:t>
            </a:r>
            <a:r>
              <a:rPr lang="en-US" sz="1600" baseline="-25000" dirty="0"/>
              <a:t>K</a:t>
            </a:r>
            <a:r>
              <a:rPr lang="en-US" sz="1600" baseline="-39000" dirty="0"/>
              <a:t>A </a:t>
            </a:r>
            <a:r>
              <a:rPr lang="en-US" sz="1600" dirty="0"/>
              <a:t>} </a:t>
            </a:r>
            <a:r>
              <a:rPr lang="en-US" sz="1600" baseline="-25000" dirty="0"/>
              <a:t>K</a:t>
            </a:r>
            <a:r>
              <a:rPr lang="en-US" sz="1600" baseline="-39000" dirty="0"/>
              <a:t>A</a:t>
            </a:r>
            <a:r>
              <a:rPr lang="en-US" sz="1600" dirty="0"/>
              <a:t> = m</a:t>
            </a:r>
            <a:r>
              <a:rPr lang="en-US" sz="1600" baseline="-25000" dirty="0"/>
              <a:t> 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45888" y="563850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{ { m } </a:t>
            </a:r>
            <a:r>
              <a:rPr lang="en-US" baseline="-25000" dirty="0"/>
              <a:t>K</a:t>
            </a:r>
            <a:r>
              <a:rPr lang="en-US" baseline="-39000" dirty="0"/>
              <a:t>B </a:t>
            </a:r>
            <a:r>
              <a:rPr lang="en-US" dirty="0"/>
              <a:t>} </a:t>
            </a:r>
            <a:r>
              <a:rPr lang="en-US" baseline="-25000" dirty="0"/>
              <a:t>K</a:t>
            </a:r>
            <a:r>
              <a:rPr lang="en-US" baseline="-39000" dirty="0"/>
              <a:t>B</a:t>
            </a:r>
            <a:r>
              <a:rPr lang="en-US" dirty="0"/>
              <a:t> = m</a:t>
            </a:r>
            <a:r>
              <a:rPr lang="en-US" baseline="-25000" dirty="0"/>
              <a:t>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75541" y="5638503"/>
            <a:ext cx="221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{ { m } </a:t>
            </a:r>
            <a:r>
              <a:rPr lang="en-US" baseline="-25000" dirty="0"/>
              <a:t>K</a:t>
            </a:r>
            <a:r>
              <a:rPr lang="en-US" baseline="-39000" dirty="0"/>
              <a:t>KDC </a:t>
            </a:r>
            <a:r>
              <a:rPr lang="en-US" dirty="0"/>
              <a:t>} </a:t>
            </a:r>
            <a:r>
              <a:rPr lang="en-US" baseline="-25000" dirty="0"/>
              <a:t>K</a:t>
            </a:r>
            <a:r>
              <a:rPr lang="en-US" baseline="-39000" dirty="0"/>
              <a:t>KDC</a:t>
            </a:r>
            <a:r>
              <a:rPr lang="en-US" dirty="0"/>
              <a:t> = m</a:t>
            </a:r>
            <a:r>
              <a:rPr lang="en-US" baseline="-25000" dirty="0"/>
              <a:t>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1297" y="6310528"/>
            <a:ext cx="66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Encrypt</a:t>
            </a:r>
          </a:p>
        </p:txBody>
      </p:sp>
      <p:cxnSp>
        <p:nvCxnSpPr>
          <p:cNvPr id="17" name="Straight Arrow Connector 16"/>
          <p:cNvCxnSpPr>
            <a:stCxn id="13" idx="0"/>
          </p:cNvCxnSpPr>
          <p:nvPr/>
        </p:nvCxnSpPr>
        <p:spPr>
          <a:xfrm flipV="1">
            <a:off x="2812014" y="6012495"/>
            <a:ext cx="109148" cy="29803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11476" y="6514760"/>
            <a:ext cx="676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Decrypt</a:t>
            </a:r>
          </a:p>
        </p:txBody>
      </p:sp>
      <p:cxnSp>
        <p:nvCxnSpPr>
          <p:cNvPr id="37" name="Straight Arrow Connector 36"/>
          <p:cNvCxnSpPr>
            <a:stCxn id="36" idx="0"/>
          </p:cNvCxnSpPr>
          <p:nvPr/>
        </p:nvCxnSpPr>
        <p:spPr>
          <a:xfrm flipV="1">
            <a:off x="3349821" y="6012495"/>
            <a:ext cx="75019" cy="50226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08E814F5-FAFD-084E-A137-91A2660E81A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2EB86-C240-7F47-82ED-EC7363E1385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20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D3E0F7-A701-B746-AD1B-93A4C82AD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5" b="12875"/>
          <a:stretch/>
        </p:blipFill>
        <p:spPr>
          <a:xfrm>
            <a:off x="0" y="11283"/>
            <a:ext cx="12166231" cy="5508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F8F5-5D89-7D42-B1B5-1CE3AA41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5" b="12875"/>
          <a:stretch/>
        </p:blipFill>
        <p:spPr>
          <a:xfrm>
            <a:off x="0" y="0"/>
            <a:ext cx="12166231" cy="55089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C7C341-3C04-4D4D-B52A-7720B010EDA9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Week 5: Authentication Protocols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B94B6AEA-5D2C-4840-888C-F3B7C8B3DB8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9C7E-158F-C047-9A16-476ECA1F9BA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15442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Clocks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93057" y="4752479"/>
            <a:ext cx="23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Alice (A) wants to login </a:t>
            </a:r>
          </a:p>
          <a:p>
            <a:pPr algn="ctr"/>
            <a:r>
              <a:rPr lang="en-US" dirty="0"/>
              <a:t>to Bob (B) (server)</a:t>
            </a:r>
          </a:p>
        </p:txBody>
      </p:sp>
      <p:cxnSp>
        <p:nvCxnSpPr>
          <p:cNvPr id="38" name="Curved Connector 37"/>
          <p:cNvCxnSpPr>
            <a:stCxn id="36" idx="1"/>
          </p:cNvCxnSpPr>
          <p:nvPr/>
        </p:nvCxnSpPr>
        <p:spPr>
          <a:xfrm rot="10800000">
            <a:off x="1269371" y="2255620"/>
            <a:ext cx="3523686" cy="2820024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3"/>
          </p:cNvCxnSpPr>
          <p:nvPr/>
        </p:nvCxnSpPr>
        <p:spPr>
          <a:xfrm flipV="1">
            <a:off x="7182943" y="2255620"/>
            <a:ext cx="3776716" cy="2820024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8208" y="181777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2489" y="1817776"/>
            <a:ext cx="903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68012" y="1817776"/>
            <a:ext cx="320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</a:t>
            </a:r>
          </a:p>
        </p:txBody>
      </p:sp>
      <p:sp>
        <p:nvSpPr>
          <p:cNvPr id="16" name="Cloud 15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Cloud 16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206" y="2109934"/>
            <a:ext cx="387536" cy="2913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822" y="2109934"/>
            <a:ext cx="387536" cy="2913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0014" y="2055997"/>
            <a:ext cx="387536" cy="2913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7115" y="3531335"/>
            <a:ext cx="2007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Synchronized clocks</a:t>
            </a:r>
          </a:p>
          <a:p>
            <a:pPr algn="ctr"/>
            <a:r>
              <a:rPr lang="en-US" sz="1600" dirty="0"/>
              <a:t>produce current time </a:t>
            </a:r>
          </a:p>
          <a:p>
            <a:pPr algn="ctr"/>
            <a:r>
              <a:rPr lang="en-US" sz="1600" dirty="0"/>
              <a:t>t</a:t>
            </a:r>
            <a:r>
              <a:rPr lang="en-US" sz="1600" baseline="-25000" dirty="0"/>
              <a:t>c</a:t>
            </a:r>
            <a:r>
              <a:rPr lang="en-US" sz="1600" dirty="0"/>
              <a:t> for A, KDC, and B</a:t>
            </a:r>
          </a:p>
        </p:txBody>
      </p:sp>
      <p:cxnSp>
        <p:nvCxnSpPr>
          <p:cNvPr id="27" name="Straight Arrow Connector 26"/>
          <p:cNvCxnSpPr>
            <a:endCxn id="4" idx="3"/>
          </p:cNvCxnSpPr>
          <p:nvPr/>
        </p:nvCxnSpPr>
        <p:spPr>
          <a:xfrm flipH="1" flipV="1">
            <a:off x="3614743" y="2255619"/>
            <a:ext cx="2348815" cy="124303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9" idx="1"/>
          </p:cNvCxnSpPr>
          <p:nvPr/>
        </p:nvCxnSpPr>
        <p:spPr>
          <a:xfrm flipV="1">
            <a:off x="7924177" y="2201684"/>
            <a:ext cx="2455837" cy="129696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0"/>
            <a:endCxn id="18" idx="2"/>
          </p:cNvCxnSpPr>
          <p:nvPr/>
        </p:nvCxnSpPr>
        <p:spPr>
          <a:xfrm flipH="1" flipV="1">
            <a:off x="6984591" y="2401306"/>
            <a:ext cx="16197" cy="113002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2BCDD45B-B08E-3C4E-97FA-7839AFD4F13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71591-7FBE-504C-ABC0-7460EFEA8F7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15047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2431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1: Type in Local Password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6" name="Cloud 15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8" name="Cloud 17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722BD7FA-2588-2B42-A83F-B8CD32AD5DB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571CB-91ED-1E44-8CE7-658236AD8E9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625444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96548" y="1256346"/>
            <a:ext cx="172355" cy="25662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24310" y="1256346"/>
            <a:ext cx="172355" cy="25662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2: Request TGT and Session Key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40017" y="3158651"/>
            <a:ext cx="209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2: A makes request for  a</a:t>
            </a:r>
          </a:p>
          <a:p>
            <a:r>
              <a:rPr lang="en-US" sz="1200" dirty="0"/>
              <a:t>Ticket-Generating-Ticket (TGT)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430186" y="3620314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loud 20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2" name="Cloud 21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5C7C3989-BBDC-1147-8F5D-0D81F76CEA8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DE2481-F9A7-A742-88B1-5D7F11B8BE3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012899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96548" y="1256347"/>
            <a:ext cx="172355" cy="34733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24310" y="1256346"/>
            <a:ext cx="172355" cy="25662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3: Create Session Key and TGT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7189" y="3772715"/>
            <a:ext cx="204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3: KDC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</a:t>
            </a:r>
            <a:r>
              <a:rPr lang="en-US" sz="1200" dirty="0"/>
              <a:t> for 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TGT = {S</a:t>
            </a:r>
            <a:r>
              <a:rPr lang="en-US" sz="1200" baseline="-25000" dirty="0"/>
              <a:t>A</a:t>
            </a:r>
            <a:r>
              <a:rPr lang="en-US" sz="1200" dirty="0"/>
              <a:t> , A } K</a:t>
            </a:r>
            <a:r>
              <a:rPr lang="en-US" sz="1200" baseline="-25000" dirty="0"/>
              <a:t>KDC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0017" y="3158651"/>
            <a:ext cx="209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2: A makes request for  a</a:t>
            </a:r>
          </a:p>
          <a:p>
            <a:r>
              <a:rPr lang="en-US" sz="1200" dirty="0"/>
              <a:t>Ticket-Generating-Ticket (TGT)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30186" y="3620314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3" name="Cloud 22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9180656D-7FF7-3641-9B57-E4B610B080D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5F8799-2C80-D441-B657-2A62D819D53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79602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96548" y="1256347"/>
            <a:ext cx="172355" cy="3991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24310" y="1256346"/>
            <a:ext cx="172355" cy="39916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4: Provide Session Key and TGT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40017" y="3158651"/>
            <a:ext cx="209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2: A makes request for  a</a:t>
            </a:r>
          </a:p>
          <a:p>
            <a:r>
              <a:rPr lang="en-US" sz="1200" dirty="0"/>
              <a:t>Ticket-Generating-Ticket (TGT)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30186" y="3620314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7189" y="3772715"/>
            <a:ext cx="204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3: KDC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</a:t>
            </a:r>
            <a:r>
              <a:rPr lang="en-US" sz="1200" dirty="0"/>
              <a:t> for 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TGT = {S</a:t>
            </a:r>
            <a:r>
              <a:rPr lang="en-US" sz="1200" baseline="-25000" dirty="0"/>
              <a:t>A</a:t>
            </a:r>
            <a:r>
              <a:rPr lang="en-US" sz="1200" dirty="0"/>
              <a:t> , A } K</a:t>
            </a:r>
            <a:r>
              <a:rPr lang="en-US" sz="1200" baseline="-25000" dirty="0"/>
              <a:t>KDC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62297" y="4231069"/>
            <a:ext cx="224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4: KDC sends session key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r>
              <a:rPr lang="en-US" sz="1200" dirty="0"/>
              <a:t>and TGT to A, encrypted with K</a:t>
            </a:r>
            <a:r>
              <a:rPr lang="en-US" sz="1200" baseline="-25000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99028" y="467782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</a:t>
            </a:r>
            <a:r>
              <a:rPr lang="en-US" sz="1200" dirty="0"/>
              <a:t>, TGT } K</a:t>
            </a:r>
            <a:r>
              <a:rPr lang="en-US" sz="1200" baseline="-25000" dirty="0"/>
              <a:t>A</a:t>
            </a:r>
          </a:p>
        </p:txBody>
      </p:sp>
      <p:sp>
        <p:nvSpPr>
          <p:cNvPr id="22" name="Cloud 21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3" name="Cloud 22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0" name="Diagonal Stripe 29">
            <a:extLst>
              <a:ext uri="{FF2B5EF4-FFF2-40B4-BE49-F238E27FC236}">
                <a16:creationId xmlns:a16="http://schemas.microsoft.com/office/drawing/2014/main" id="{1BB8E6D8-6A77-DD43-A280-D65A42D5D94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0688E8-A37A-BC45-9268-CF5520525BF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4076745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996548" y="1256347"/>
            <a:ext cx="172355" cy="3991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324310" y="1256346"/>
            <a:ext cx="165115" cy="52874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5: Decrypt Session Key and Store TGT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40017" y="3158651"/>
            <a:ext cx="209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2: A makes request for  a</a:t>
            </a:r>
          </a:p>
          <a:p>
            <a:r>
              <a:rPr lang="en-US" sz="1200" dirty="0"/>
              <a:t>Ticket-Generating-Ticket (TGT)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30186" y="3620314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7189" y="3772715"/>
            <a:ext cx="204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3: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</a:t>
            </a:r>
            <a:r>
              <a:rPr lang="en-US" sz="1200" dirty="0"/>
              <a:t> for 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TGT = {S</a:t>
            </a:r>
            <a:r>
              <a:rPr lang="en-US" sz="1200" baseline="-25000" dirty="0"/>
              <a:t>A</a:t>
            </a:r>
            <a:r>
              <a:rPr lang="en-US" sz="1200" dirty="0"/>
              <a:t> , A } K</a:t>
            </a:r>
            <a:r>
              <a:rPr lang="en-US" sz="1200" baseline="-25000" dirty="0"/>
              <a:t>KDC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62297" y="4231069"/>
            <a:ext cx="224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4: KDC sends session key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r>
              <a:rPr lang="en-US" sz="1200" dirty="0"/>
              <a:t>and TGT to A, encrypted with K</a:t>
            </a:r>
            <a:r>
              <a:rPr lang="en-US" sz="1200" baseline="-25000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99028" y="467782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</a:t>
            </a:r>
            <a:r>
              <a:rPr lang="en-US" sz="1200" dirty="0"/>
              <a:t>, TGT } K</a:t>
            </a:r>
            <a:r>
              <a:rPr lang="en-US" sz="1200" baseline="-25000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1292" y="513020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5: A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received message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 get Session Key and TGT</a:t>
            </a:r>
          </a:p>
        </p:txBody>
      </p: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5796" y="5999538"/>
            <a:ext cx="1910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{ S</a:t>
            </a:r>
            <a:r>
              <a:rPr lang="en-US" sz="1200" baseline="-25000" dirty="0"/>
              <a:t>A</a:t>
            </a:r>
            <a:r>
              <a:rPr lang="en-US" sz="1200" dirty="0"/>
              <a:t>, TGT } </a:t>
            </a:r>
            <a:r>
              <a:rPr lang="en-US" sz="1200" baseline="-25000" dirty="0"/>
              <a:t>K</a:t>
            </a:r>
            <a:r>
              <a:rPr lang="en-US" sz="1200" baseline="-45000" dirty="0"/>
              <a:t>A</a:t>
            </a:r>
            <a:r>
              <a:rPr lang="en-US" sz="1200" dirty="0"/>
              <a:t> } </a:t>
            </a:r>
            <a:r>
              <a:rPr lang="en-US" sz="1200" baseline="-25000" dirty="0"/>
              <a:t>K</a:t>
            </a:r>
            <a:r>
              <a:rPr lang="en-US" sz="1200" baseline="-45000" dirty="0"/>
              <a:t>A</a:t>
            </a:r>
            <a:r>
              <a:rPr lang="en-US" sz="1200" dirty="0"/>
              <a:t> = S</a:t>
            </a:r>
            <a:r>
              <a:rPr lang="en-US" sz="1200" baseline="-25000" dirty="0"/>
              <a:t>A </a:t>
            </a:r>
            <a:r>
              <a:rPr lang="en-US" sz="1200" dirty="0"/>
              <a:t>, TGT </a:t>
            </a:r>
          </a:p>
        </p:txBody>
      </p:sp>
      <p:sp>
        <p:nvSpPr>
          <p:cNvPr id="32" name="Diagonal Stripe 31">
            <a:extLst>
              <a:ext uri="{FF2B5EF4-FFF2-40B4-BE49-F238E27FC236}">
                <a16:creationId xmlns:a16="http://schemas.microsoft.com/office/drawing/2014/main" id="{4D86869E-E356-BE42-A3CA-7691707F111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E0825B-2816-FF4B-88A0-06C18690BB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204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996548" y="1256347"/>
            <a:ext cx="172355" cy="3991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324310" y="1256346"/>
            <a:ext cx="165115" cy="52874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Through Five Steps: Eve Cannot Hack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53591" y="2578637"/>
            <a:ext cx="1478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1: Alice types in</a:t>
            </a:r>
          </a:p>
          <a:p>
            <a:r>
              <a:rPr lang="en-US" sz="1200" dirty="0"/>
              <a:t>Kerberos password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38807" y="3135828"/>
            <a:ext cx="2206151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40017" y="3158651"/>
            <a:ext cx="209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2: A makes request for  a</a:t>
            </a:r>
          </a:p>
          <a:p>
            <a:r>
              <a:rPr lang="en-US" sz="1200" dirty="0"/>
              <a:t>Ticket-Generating-Ticket (TGT)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30186" y="3620314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7189" y="3772715"/>
            <a:ext cx="2044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3: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</a:t>
            </a:r>
            <a:r>
              <a:rPr lang="en-US" sz="1200" dirty="0"/>
              <a:t> for 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TGT = {S</a:t>
            </a:r>
            <a:r>
              <a:rPr lang="en-US" sz="1200" baseline="-25000" dirty="0"/>
              <a:t>A</a:t>
            </a:r>
            <a:r>
              <a:rPr lang="en-US" sz="1200" dirty="0"/>
              <a:t> , A } K</a:t>
            </a:r>
            <a:r>
              <a:rPr lang="en-US" sz="1200" baseline="-25000" dirty="0"/>
              <a:t>KDC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62297" y="4231069"/>
            <a:ext cx="224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4: KDC sends session key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r>
              <a:rPr lang="en-US" sz="1200" dirty="0"/>
              <a:t>and TGT to A, encrypted with K</a:t>
            </a:r>
            <a:r>
              <a:rPr lang="en-US" sz="1200" baseline="-25000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99028" y="467782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</a:t>
            </a:r>
            <a:r>
              <a:rPr lang="en-US" sz="1200" dirty="0"/>
              <a:t>, TGT } K</a:t>
            </a:r>
            <a:r>
              <a:rPr lang="en-US" sz="1200" baseline="-25000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1292" y="513020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5: A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received message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 get Session Key and TGT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5796" y="5999538"/>
            <a:ext cx="1910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{ S</a:t>
            </a:r>
            <a:r>
              <a:rPr lang="en-US" sz="1200" baseline="-25000" dirty="0"/>
              <a:t>A</a:t>
            </a:r>
            <a:r>
              <a:rPr lang="en-US" sz="1200" dirty="0"/>
              <a:t>, TGT } </a:t>
            </a:r>
            <a:r>
              <a:rPr lang="en-US" sz="1200" baseline="-25000" dirty="0"/>
              <a:t>K</a:t>
            </a:r>
            <a:r>
              <a:rPr lang="en-US" sz="1200" baseline="-45000" dirty="0"/>
              <a:t>A</a:t>
            </a:r>
            <a:r>
              <a:rPr lang="en-US" sz="1200" dirty="0"/>
              <a:t> } </a:t>
            </a:r>
            <a:r>
              <a:rPr lang="en-US" sz="1200" baseline="-25000" dirty="0"/>
              <a:t>K</a:t>
            </a:r>
            <a:r>
              <a:rPr lang="en-US" sz="1200" baseline="-45000" dirty="0"/>
              <a:t>A</a:t>
            </a:r>
            <a:r>
              <a:rPr lang="en-US" sz="1200" dirty="0"/>
              <a:t> = S</a:t>
            </a:r>
            <a:r>
              <a:rPr lang="en-US" sz="1200" baseline="-25000" dirty="0"/>
              <a:t>A </a:t>
            </a:r>
            <a:r>
              <a:rPr lang="en-US" sz="1200" dirty="0"/>
              <a:t>, TGT </a:t>
            </a:r>
          </a:p>
        </p:txBody>
      </p: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8" name="Oval 7"/>
          <p:cNvSpPr/>
          <p:nvPr/>
        </p:nvSpPr>
        <p:spPr>
          <a:xfrm>
            <a:off x="6823071" y="6025454"/>
            <a:ext cx="896249" cy="466487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</a:t>
            </a:r>
          </a:p>
        </p:txBody>
      </p:sp>
      <p:sp>
        <p:nvSpPr>
          <p:cNvPr id="9" name="Oval 8"/>
          <p:cNvSpPr/>
          <p:nvPr/>
        </p:nvSpPr>
        <p:spPr>
          <a:xfrm>
            <a:off x="3489424" y="2721171"/>
            <a:ext cx="3507123" cy="2682298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8" idx="2"/>
            <a:endCxn id="9" idx="4"/>
          </p:cNvCxnSpPr>
          <p:nvPr/>
        </p:nvCxnSpPr>
        <p:spPr>
          <a:xfrm rot="10800000">
            <a:off x="5242988" y="5403472"/>
            <a:ext cx="1580085" cy="855227"/>
          </a:xfrm>
          <a:prstGeom prst="curvedConnector2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6759" y="563727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87314" y="5686556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TGT: Useless for replay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{ S</a:t>
            </a:r>
            <a:r>
              <a:rPr lang="en-US" sz="1200" baseline="-25000" dirty="0"/>
              <a:t>A</a:t>
            </a:r>
            <a:r>
              <a:rPr lang="en-US" sz="1200" dirty="0"/>
              <a:t>, TGT } </a:t>
            </a:r>
            <a:r>
              <a:rPr lang="en-US" sz="1200" baseline="-25000" dirty="0"/>
              <a:t>K</a:t>
            </a:r>
            <a:r>
              <a:rPr lang="en-US" sz="1200" baseline="-45000" dirty="0"/>
              <a:t>A</a:t>
            </a:r>
            <a:r>
              <a:rPr lang="en-US" sz="1200" dirty="0"/>
              <a:t> : Useless, cannot decrypt</a:t>
            </a:r>
            <a:endParaRPr lang="en-US" sz="12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20318" y="181777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4600" y="181777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38" name="Diagonal Stripe 37">
            <a:extLst>
              <a:ext uri="{FF2B5EF4-FFF2-40B4-BE49-F238E27FC236}">
                <a16:creationId xmlns:a16="http://schemas.microsoft.com/office/drawing/2014/main" id="{B3F3A7C1-0F3F-2F49-A583-8D8CB45791A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4574D6-2078-224E-9AB3-B9361606B59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856027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Result of Five Steps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64349" y="3498651"/>
            <a:ext cx="282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Five step process for KDC to </a:t>
            </a:r>
          </a:p>
          <a:p>
            <a:r>
              <a:rPr lang="en-US" i="1" dirty="0"/>
              <a:t>distribute TGT and S</a:t>
            </a:r>
            <a:r>
              <a:rPr lang="en-US" i="1" baseline="-25000" dirty="0"/>
              <a:t>A</a:t>
            </a:r>
            <a:r>
              <a:rPr lang="en-US" i="1" dirty="0"/>
              <a:t> to A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341543" y="2365694"/>
            <a:ext cx="777770" cy="113295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79932" y="2365693"/>
            <a:ext cx="778358" cy="11329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74ECCB56-DE58-F54B-BD9D-70BB5A65D05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BBA95-B5A1-314E-A63F-A15073CAC02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192870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32431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984799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6: Request Login to 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6356" y="25237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6: A makes request to connect to B,</a:t>
            </a:r>
          </a:p>
          <a:p>
            <a:r>
              <a:rPr lang="en-US" sz="1200" dirty="0"/>
              <a:t>Provides TGT and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30186" y="305016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B4402DD7-9177-0143-8FE4-14929CF254F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1BF45-B96D-3844-AC24-84028C84E65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949877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6978244" y="1256346"/>
            <a:ext cx="170266" cy="38750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2431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7: Create Session Key and Ticket to Bob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6356" y="25237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6: A makes request to connect to B,</a:t>
            </a:r>
          </a:p>
          <a:p>
            <a:r>
              <a:rPr lang="en-US" sz="1200" dirty="0"/>
              <a:t>Provides TGT and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30186" y="305016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47188" y="3280311"/>
            <a:ext cx="23775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7: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TGT to get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 S</a:t>
            </a:r>
            <a:r>
              <a:rPr lang="en-US" sz="1200" baseline="-25000" dirty="0"/>
              <a:t>A</a:t>
            </a:r>
            <a:r>
              <a:rPr lang="en-US" sz="1200" dirty="0"/>
              <a:t> to decrypt authentication</a:t>
            </a:r>
          </a:p>
          <a:p>
            <a:r>
              <a:rPr lang="en-US" sz="1200" dirty="0"/>
              <a:t>     and check time</a:t>
            </a:r>
            <a:endParaRPr lang="en-US" sz="1200" baseline="-25000" dirty="0"/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AB</a:t>
            </a:r>
            <a:r>
              <a:rPr lang="en-US" sz="1200" dirty="0"/>
              <a:t> for A</a:t>
            </a:r>
          </a:p>
          <a:p>
            <a:r>
              <a:rPr lang="en-US" sz="1200" dirty="0"/>
              <a:t>     to use to communicate with 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Ticket-to-Bob (TBOB)</a:t>
            </a:r>
          </a:p>
          <a:p>
            <a:r>
              <a:rPr lang="en-US" sz="1200" dirty="0"/>
              <a:t>    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 </a:t>
            </a:r>
          </a:p>
          <a:p>
            <a:r>
              <a:rPr lang="en-US" sz="1200" baseline="-25000" dirty="0"/>
              <a:t>     </a:t>
            </a:r>
          </a:p>
        </p:txBody>
      </p:sp>
      <p:sp>
        <p:nvSpPr>
          <p:cNvPr id="19" name="Diagonal Stripe 18">
            <a:extLst>
              <a:ext uri="{FF2B5EF4-FFF2-40B4-BE49-F238E27FC236}">
                <a16:creationId xmlns:a16="http://schemas.microsoft.com/office/drawing/2014/main" id="{F8511A46-24B2-D84D-8267-85D2BE34A52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F84565-8CBC-7444-885E-C0C0C98B3FB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69913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1180739"/>
            <a:ext cx="9144000" cy="1423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Case Study: Brute Force Cryptanalytic Attack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7030" y="1658618"/>
            <a:ext cx="23765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Plaintext</a:t>
            </a:r>
            <a:r>
              <a:rPr lang="en-US" sz="1400" dirty="0"/>
              <a:t>:</a:t>
            </a:r>
          </a:p>
          <a:p>
            <a:r>
              <a:rPr lang="en-US" sz="1400" dirty="0"/>
              <a:t>Loren ipsum is a pseudo Latin </a:t>
            </a:r>
          </a:p>
          <a:p>
            <a:r>
              <a:rPr lang="en-US" sz="1400" dirty="0"/>
              <a:t>text used in typography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69400" y="1878904"/>
            <a:ext cx="934428" cy="508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68961" y="1658838"/>
            <a:ext cx="24904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Ciphertext</a:t>
            </a:r>
            <a:r>
              <a:rPr lang="en-US" sz="1400" dirty="0"/>
              <a:t>:</a:t>
            </a:r>
          </a:p>
          <a:p>
            <a:r>
              <a:rPr lang="en-US" sz="1400" dirty="0"/>
              <a:t>Nqtgp kruwo ku c rugwfq Ncvjp </a:t>
            </a:r>
          </a:p>
          <a:p>
            <a:r>
              <a:rPr lang="en-US" sz="1400" dirty="0"/>
              <a:t>Vgzv wugf kp varqitcrjb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2891" y="1232572"/>
            <a:ext cx="1757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Classic Caesar Cipher</a:t>
            </a:r>
          </a:p>
          <a:p>
            <a:r>
              <a:rPr lang="en-US" sz="1400" i="1" dirty="0"/>
              <a:t>(Shift +2 in Alphabet)</a:t>
            </a:r>
          </a:p>
        </p:txBody>
      </p:sp>
      <p:sp>
        <p:nvSpPr>
          <p:cNvPr id="58" name="Diagonal Stripe 57">
            <a:extLst>
              <a:ext uri="{FF2B5EF4-FFF2-40B4-BE49-F238E27FC236}">
                <a16:creationId xmlns:a16="http://schemas.microsoft.com/office/drawing/2014/main" id="{FD92028B-4D31-194D-9EF5-DD8F9BE76F0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49D960-BCB6-C64A-A5D5-EA9FC767AB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688269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978244" y="1256346"/>
            <a:ext cx="170266" cy="3959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24310" y="1256346"/>
            <a:ext cx="172355" cy="39629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8: Send Session Key and Ticket to Bob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6356" y="25237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6: A makes request to connect to B,</a:t>
            </a:r>
          </a:p>
          <a:p>
            <a:r>
              <a:rPr lang="en-US" sz="1200" dirty="0"/>
              <a:t>Provides TGT and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30186" y="305016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7188" y="3280311"/>
            <a:ext cx="23775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7: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TGT to get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 S</a:t>
            </a:r>
            <a:r>
              <a:rPr lang="en-US" sz="1200" baseline="-25000" dirty="0"/>
              <a:t>A</a:t>
            </a:r>
            <a:r>
              <a:rPr lang="en-US" sz="1200" dirty="0"/>
              <a:t> to decrypt authentication</a:t>
            </a:r>
          </a:p>
          <a:p>
            <a:r>
              <a:rPr lang="en-US" sz="1200" dirty="0"/>
              <a:t>     and check time</a:t>
            </a:r>
            <a:endParaRPr lang="en-US" sz="1200" baseline="-25000" dirty="0"/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AB</a:t>
            </a:r>
            <a:r>
              <a:rPr lang="en-US" sz="1200" dirty="0"/>
              <a:t> for A</a:t>
            </a:r>
          </a:p>
          <a:p>
            <a:r>
              <a:rPr lang="en-US" sz="1200" dirty="0"/>
              <a:t>     to use to communicate with 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Ticket-to-Bob (TBOB)</a:t>
            </a:r>
          </a:p>
          <a:p>
            <a:r>
              <a:rPr lang="en-US" sz="1200" dirty="0"/>
              <a:t>    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 </a:t>
            </a:r>
          </a:p>
          <a:p>
            <a:r>
              <a:rPr lang="en-US" sz="1200" baseline="-25000" dirty="0"/>
              <a:t>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2297" y="4231069"/>
            <a:ext cx="229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8: KDC sends session key S</a:t>
            </a:r>
            <a:r>
              <a:rPr lang="en-US" sz="1200" baseline="-25000" dirty="0"/>
              <a:t>AB</a:t>
            </a:r>
            <a:r>
              <a:rPr lang="en-US" sz="1200" dirty="0"/>
              <a:t> </a:t>
            </a:r>
          </a:p>
          <a:p>
            <a:r>
              <a:rPr lang="en-US" sz="1200" dirty="0"/>
              <a:t>and TBOB encrypted with S</a:t>
            </a:r>
            <a:r>
              <a:rPr lang="en-US" sz="1200" baseline="-25000" dirty="0"/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99026" y="467782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AB 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</a:p>
        </p:txBody>
      </p:sp>
      <p:sp>
        <p:nvSpPr>
          <p:cNvPr id="30" name="Diagonal Stripe 29">
            <a:extLst>
              <a:ext uri="{FF2B5EF4-FFF2-40B4-BE49-F238E27FC236}">
                <a16:creationId xmlns:a16="http://schemas.microsoft.com/office/drawing/2014/main" id="{F518387B-CDE3-3946-8CDF-164F0855891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BCFA9-4007-6942-9D0E-A8886797CB1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26907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978244" y="1256346"/>
            <a:ext cx="170266" cy="3959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24310" y="1256346"/>
            <a:ext cx="172355" cy="51319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9: Decrypt Session Key and Store Ticket to Bob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6356" y="25237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6: A makes request to connect to B,</a:t>
            </a:r>
          </a:p>
          <a:p>
            <a:r>
              <a:rPr lang="en-US" sz="1200" dirty="0"/>
              <a:t>Provides TGT and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30186" y="305016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7188" y="3280311"/>
            <a:ext cx="23775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7: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TGT to get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 S</a:t>
            </a:r>
            <a:r>
              <a:rPr lang="en-US" sz="1200" baseline="-25000" dirty="0"/>
              <a:t>A</a:t>
            </a:r>
            <a:r>
              <a:rPr lang="en-US" sz="1200" dirty="0"/>
              <a:t> to decrypt authentication</a:t>
            </a:r>
          </a:p>
          <a:p>
            <a:r>
              <a:rPr lang="en-US" sz="1200" dirty="0"/>
              <a:t>     and check time</a:t>
            </a:r>
            <a:endParaRPr lang="en-US" sz="1200" baseline="-25000" dirty="0"/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AB</a:t>
            </a:r>
            <a:r>
              <a:rPr lang="en-US" sz="1200" dirty="0"/>
              <a:t> for A</a:t>
            </a:r>
          </a:p>
          <a:p>
            <a:r>
              <a:rPr lang="en-US" sz="1200" dirty="0"/>
              <a:t>     to use to communicate with 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Ticket-to-Bob (TBOB)</a:t>
            </a:r>
          </a:p>
          <a:p>
            <a:r>
              <a:rPr lang="en-US" sz="1200" dirty="0"/>
              <a:t>    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 </a:t>
            </a:r>
          </a:p>
          <a:p>
            <a:r>
              <a:rPr lang="en-US" sz="1200" baseline="-25000" dirty="0"/>
              <a:t>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2297" y="4231069"/>
            <a:ext cx="229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8: KDC sends session key S</a:t>
            </a:r>
            <a:r>
              <a:rPr lang="en-US" sz="1200" baseline="-25000" dirty="0"/>
              <a:t>AB</a:t>
            </a:r>
            <a:r>
              <a:rPr lang="en-US" sz="1200" dirty="0"/>
              <a:t> </a:t>
            </a:r>
          </a:p>
          <a:p>
            <a:r>
              <a:rPr lang="en-US" sz="1200" dirty="0"/>
              <a:t>and TBOB encrypted with S</a:t>
            </a:r>
            <a:r>
              <a:rPr lang="en-US" sz="1200" baseline="-25000" dirty="0"/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99026" y="467782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AB 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1290" y="5130207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9: A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received message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 get Session Key and TBOB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5795" y="5999538"/>
            <a:ext cx="2208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{ S</a:t>
            </a:r>
            <a:r>
              <a:rPr lang="en-US" sz="1200" baseline="-25000" dirty="0"/>
              <a:t>AB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= S</a:t>
            </a:r>
            <a:r>
              <a:rPr lang="en-US" sz="1200" baseline="-25000" dirty="0"/>
              <a:t>AB </a:t>
            </a:r>
            <a:r>
              <a:rPr lang="en-US" sz="1200" dirty="0"/>
              <a:t>, TBOB </a:t>
            </a:r>
          </a:p>
        </p:txBody>
      </p:sp>
      <p:sp>
        <p:nvSpPr>
          <p:cNvPr id="33" name="Diagonal Stripe 32">
            <a:extLst>
              <a:ext uri="{FF2B5EF4-FFF2-40B4-BE49-F238E27FC236}">
                <a16:creationId xmlns:a16="http://schemas.microsoft.com/office/drawing/2014/main" id="{F975DE28-B010-474F-87A6-9A4EEA9D518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68CE2A-0815-8848-B894-098B6E188F5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508399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24310" y="1256346"/>
            <a:ext cx="172355" cy="51319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78244" y="1256346"/>
            <a:ext cx="170266" cy="39593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Through Nine Steps: Eve Cannot Hack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6356" y="25237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6: A makes request to connect to B,</a:t>
            </a:r>
          </a:p>
          <a:p>
            <a:r>
              <a:rPr lang="en-US" sz="1200" dirty="0"/>
              <a:t>Provides TGT and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430186" y="305016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18" y="1817776"/>
            <a:ext cx="124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4601" y="1817776"/>
            <a:ext cx="11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7188" y="3280311"/>
            <a:ext cx="23775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7: KDC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TGT to get S</a:t>
            </a:r>
            <a:r>
              <a:rPr lang="en-US" sz="1200" baseline="-25000" dirty="0"/>
              <a:t>A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 S</a:t>
            </a:r>
            <a:r>
              <a:rPr lang="en-US" sz="1200" baseline="-25000" dirty="0"/>
              <a:t>A</a:t>
            </a:r>
            <a:r>
              <a:rPr lang="en-US" sz="1200" dirty="0"/>
              <a:t> to decrypt authentication</a:t>
            </a:r>
          </a:p>
          <a:p>
            <a:r>
              <a:rPr lang="en-US" sz="1200" dirty="0"/>
              <a:t>     and check time</a:t>
            </a:r>
            <a:endParaRPr lang="en-US" sz="1200" baseline="-25000" dirty="0"/>
          </a:p>
          <a:p>
            <a:pPr marL="171450" indent="-171450">
              <a:buFontTx/>
              <a:buChar char="-"/>
            </a:pPr>
            <a:r>
              <a:rPr lang="en-US" sz="1200" dirty="0"/>
              <a:t>Create Session Key S</a:t>
            </a:r>
            <a:r>
              <a:rPr lang="en-US" sz="1200" baseline="-25000" dirty="0"/>
              <a:t>AB</a:t>
            </a:r>
            <a:r>
              <a:rPr lang="en-US" sz="1200" dirty="0"/>
              <a:t> for A</a:t>
            </a:r>
          </a:p>
          <a:p>
            <a:r>
              <a:rPr lang="en-US" sz="1200" dirty="0"/>
              <a:t>     to use to communicate with 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Create Ticket-to-Bob (TBOB)</a:t>
            </a:r>
          </a:p>
          <a:p>
            <a:r>
              <a:rPr lang="en-US" sz="1200" dirty="0"/>
              <a:t>    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 </a:t>
            </a:r>
          </a:p>
          <a:p>
            <a:r>
              <a:rPr lang="en-US" sz="1200" baseline="-25000" dirty="0"/>
              <a:t>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2297" y="4231069"/>
            <a:ext cx="229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8: KDC sends session key S</a:t>
            </a:r>
            <a:r>
              <a:rPr lang="en-US" sz="1200" baseline="-25000" dirty="0"/>
              <a:t>AB</a:t>
            </a:r>
            <a:r>
              <a:rPr lang="en-US" sz="1200" dirty="0"/>
              <a:t> </a:t>
            </a:r>
          </a:p>
          <a:p>
            <a:r>
              <a:rPr lang="en-US" sz="1200" dirty="0"/>
              <a:t>and TBOB encrypted with S</a:t>
            </a:r>
            <a:r>
              <a:rPr lang="en-US" sz="1200" baseline="-25000" dirty="0"/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430186" y="5016682"/>
            <a:ext cx="3640791" cy="17780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99026" y="467782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S</a:t>
            </a:r>
            <a:r>
              <a:rPr lang="en-US" sz="1200" baseline="-25000" dirty="0"/>
              <a:t>AB 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1290" y="5130207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9: A performs the 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received message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to get Session Key and TBOB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5795" y="5999538"/>
            <a:ext cx="2208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{ S</a:t>
            </a:r>
            <a:r>
              <a:rPr lang="en-US" sz="1200" baseline="-25000" dirty="0"/>
              <a:t>AB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= S</a:t>
            </a:r>
            <a:r>
              <a:rPr lang="en-US" sz="1200" baseline="-25000" dirty="0"/>
              <a:t>AB </a:t>
            </a:r>
            <a:r>
              <a:rPr lang="en-US" sz="1200" dirty="0"/>
              <a:t>, TBOB </a:t>
            </a:r>
          </a:p>
        </p:txBody>
      </p:sp>
      <p:sp>
        <p:nvSpPr>
          <p:cNvPr id="36" name="Oval 35"/>
          <p:cNvSpPr/>
          <p:nvPr/>
        </p:nvSpPr>
        <p:spPr>
          <a:xfrm>
            <a:off x="6823071" y="6025454"/>
            <a:ext cx="896249" cy="466487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</a:t>
            </a:r>
          </a:p>
        </p:txBody>
      </p:sp>
      <p:sp>
        <p:nvSpPr>
          <p:cNvPr id="37" name="Oval 36"/>
          <p:cNvSpPr/>
          <p:nvPr/>
        </p:nvSpPr>
        <p:spPr>
          <a:xfrm>
            <a:off x="3014066" y="2094773"/>
            <a:ext cx="4498480" cy="330869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/>
          <p:cNvCxnSpPr>
            <a:stCxn id="36" idx="2"/>
            <a:endCxn id="37" idx="4"/>
          </p:cNvCxnSpPr>
          <p:nvPr/>
        </p:nvCxnSpPr>
        <p:spPr>
          <a:xfrm rot="10800000">
            <a:off x="5263306" y="5403472"/>
            <a:ext cx="1559764" cy="855227"/>
          </a:xfrm>
          <a:prstGeom prst="curvedConnector2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26759" y="563727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87314" y="5686556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TGT: Useless for replay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Authenticator cannot be replayed</a:t>
            </a:r>
          </a:p>
          <a:p>
            <a:r>
              <a:rPr lang="en-US" sz="1200" dirty="0"/>
              <a:t>     (time staleness)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{ S</a:t>
            </a:r>
            <a:r>
              <a:rPr lang="en-US" sz="1200" baseline="-25000" dirty="0"/>
              <a:t>AB </a:t>
            </a:r>
            <a:r>
              <a:rPr lang="en-US" sz="1200" dirty="0"/>
              <a:t>, TBOB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: Useless, cannot decrypt</a:t>
            </a:r>
            <a:endParaRPr lang="en-US" sz="1200" baseline="-25000" dirty="0"/>
          </a:p>
        </p:txBody>
      </p:sp>
      <p:sp>
        <p:nvSpPr>
          <p:cNvPr id="31" name="Diagonal Stripe 30">
            <a:extLst>
              <a:ext uri="{FF2B5EF4-FFF2-40B4-BE49-F238E27FC236}">
                <a16:creationId xmlns:a16="http://schemas.microsoft.com/office/drawing/2014/main" id="{287BBA98-5C55-6344-B79C-F4E8C2B5C25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12830E-5724-4E46-9F9D-FF799620642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797865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Result of Nine Steps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20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602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19314" y="3498651"/>
            <a:ext cx="2881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Four step process for KDC to </a:t>
            </a:r>
          </a:p>
          <a:p>
            <a:r>
              <a:rPr lang="en-US" i="1" dirty="0"/>
              <a:t>distribute TBOB and S</a:t>
            </a:r>
            <a:r>
              <a:rPr lang="en-US" i="1" baseline="-25000" dirty="0"/>
              <a:t>AB</a:t>
            </a:r>
            <a:r>
              <a:rPr lang="en-US" i="1" dirty="0"/>
              <a:t> to 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996508" y="2365694"/>
            <a:ext cx="777770" cy="113295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734897" y="2365693"/>
            <a:ext cx="778358" cy="11329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375AC3C7-E5E4-3148-B063-C6A45828654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BC757-BEED-6E47-874B-D7B284F8B0C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950930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32431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5605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10: Send Bob the Ticket to Bob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20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602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2307" y="2523709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10: A sends to B the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  <a:p>
            <a:r>
              <a:rPr lang="en-US" sz="1200" dirty="0"/>
              <a:t>and TBOB =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430186" y="3050162"/>
            <a:ext cx="727757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FC528ECA-BDF0-F04B-B8C5-2D186C49F336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6E5DF-8CEB-3C4D-9E2A-03A94219D78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316436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324310" y="1256348"/>
            <a:ext cx="172355" cy="2177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56050" y="1256348"/>
            <a:ext cx="172355" cy="34214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Step 11: Decrypt Ticket to Bob and Check Time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20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602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2307" y="2523709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10: A sends to B the Authenticator { t</a:t>
            </a:r>
            <a:r>
              <a:rPr lang="en-US" sz="1200" baseline="-25000" dirty="0"/>
              <a:t>c</a:t>
            </a:r>
            <a:r>
              <a:rPr lang="en-US" sz="1200" dirty="0"/>
              <a:t> } </a:t>
            </a:r>
            <a:r>
              <a:rPr lang="en-US" sz="1200" baseline="-25000" dirty="0"/>
              <a:t>S</a:t>
            </a:r>
            <a:r>
              <a:rPr lang="en-US" sz="1200" baseline="-45000" dirty="0"/>
              <a:t>A</a:t>
            </a:r>
            <a:r>
              <a:rPr lang="en-US" sz="1200" dirty="0"/>
              <a:t> </a:t>
            </a:r>
          </a:p>
          <a:p>
            <a:r>
              <a:rPr lang="en-US" sz="1200" dirty="0"/>
              <a:t>and TBOB = { S</a:t>
            </a:r>
            <a:r>
              <a:rPr lang="en-US" sz="1200" baseline="-25000" dirty="0"/>
              <a:t>AB</a:t>
            </a:r>
            <a:r>
              <a:rPr lang="en-US" sz="1200" dirty="0"/>
              <a:t>, A } </a:t>
            </a:r>
            <a:r>
              <a:rPr lang="en-US" sz="1200" baseline="-25000" dirty="0"/>
              <a:t>K</a:t>
            </a:r>
            <a:r>
              <a:rPr lang="en-US" sz="1200" baseline="-45000" dirty="0"/>
              <a:t>B</a:t>
            </a:r>
            <a:r>
              <a:rPr lang="en-US" sz="1200" baseline="-25000" dirty="0"/>
              <a:t> 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430186" y="3050162"/>
            <a:ext cx="7277571" cy="177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80034" y="3539471"/>
            <a:ext cx="1883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Step 11: B performs the</a:t>
            </a:r>
          </a:p>
          <a:p>
            <a:r>
              <a:rPr lang="en-US" sz="1200" dirty="0"/>
              <a:t>following computations: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Decrypt TBOB to get S</a:t>
            </a:r>
            <a:r>
              <a:rPr lang="en-US" sz="1200" baseline="-25000" dirty="0"/>
              <a:t>AB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 S</a:t>
            </a:r>
            <a:r>
              <a:rPr lang="en-US" sz="1200" baseline="-25000" dirty="0"/>
              <a:t>AB</a:t>
            </a:r>
            <a:r>
              <a:rPr lang="en-US" sz="1200" dirty="0"/>
              <a:t> to decrypt </a:t>
            </a:r>
          </a:p>
          <a:p>
            <a:r>
              <a:rPr lang="en-US" sz="1200" dirty="0"/>
              <a:t>     authentication and</a:t>
            </a:r>
          </a:p>
          <a:p>
            <a:r>
              <a:rPr lang="en-US" sz="1200" dirty="0"/>
              <a:t>     check time</a:t>
            </a:r>
            <a:endParaRPr lang="en-US" sz="1200" baseline="-25000" dirty="0"/>
          </a:p>
        </p:txBody>
      </p:sp>
      <p:sp>
        <p:nvSpPr>
          <p:cNvPr id="22" name="Diagonal Stripe 21">
            <a:extLst>
              <a:ext uri="{FF2B5EF4-FFF2-40B4-BE49-F238E27FC236}">
                <a16:creationId xmlns:a16="http://schemas.microsoft.com/office/drawing/2014/main" id="{D403B988-757E-DB40-B6D3-2487BF60878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06529A-F87D-E44D-8330-A916FB89B1B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681122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Result of Eleven Steps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70" y="1429523"/>
            <a:ext cx="5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1319" y="1429523"/>
            <a:ext cx="85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(Client)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8808" y="1429523"/>
            <a:ext cx="48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KDC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26963" y="1429523"/>
            <a:ext cx="89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 (Server)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2557" y="1802088"/>
            <a:ext cx="1146164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4376470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4" name="Cloud 23"/>
          <p:cNvSpPr/>
          <p:nvPr/>
        </p:nvSpPr>
        <p:spPr>
          <a:xfrm>
            <a:off x="8041329" y="1256346"/>
            <a:ext cx="1755170" cy="1083430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5738" y="181777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0320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password, K</a:t>
            </a:r>
            <a:r>
              <a:rPr lang="en-US" sz="1200" baseline="-25000" dirty="0"/>
              <a:t>A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</a:t>
            </a:r>
            <a:r>
              <a:rPr lang="en-US" sz="1200" dirty="0"/>
              <a:t>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602" y="1817776"/>
            <a:ext cx="136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A</a:t>
            </a:r>
            <a:r>
              <a:rPr lang="en-US" sz="1200" dirty="0"/>
              <a:t> ,</a:t>
            </a:r>
            <a:r>
              <a:rPr lang="en-US" sz="1200" baseline="-25000" dirty="0"/>
              <a:t> </a:t>
            </a:r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 K</a:t>
            </a:r>
            <a:r>
              <a:rPr lang="en-US" sz="1200" baseline="-25000" dirty="0"/>
              <a:t>KDC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</a:t>
            </a:r>
          </a:p>
          <a:p>
            <a:r>
              <a:rPr lang="en-US" sz="1200" dirty="0"/>
              <a:t>TGT, S</a:t>
            </a:r>
            <a:r>
              <a:rPr lang="en-US" sz="1200" baseline="-25000" dirty="0"/>
              <a:t>A</a:t>
            </a:r>
            <a:r>
              <a:rPr lang="en-US" sz="1200" dirty="0"/>
              <a:t> , 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0371587" y="1817776"/>
            <a:ext cx="81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</a:t>
            </a:r>
            <a:r>
              <a:rPr lang="en-US" sz="1200" baseline="-25000" dirty="0"/>
              <a:t>B </a:t>
            </a:r>
            <a:r>
              <a:rPr lang="en-US" sz="1200" dirty="0"/>
              <a:t>,</a:t>
            </a:r>
            <a:r>
              <a:rPr lang="en-US" sz="1200" baseline="-25000" dirty="0"/>
              <a:t> </a:t>
            </a:r>
            <a:r>
              <a:rPr lang="en-US" sz="1200" dirty="0"/>
              <a:t> t</a:t>
            </a:r>
            <a:r>
              <a:rPr lang="en-US" sz="1200" baseline="-25000" dirty="0"/>
              <a:t>c  </a:t>
            </a:r>
          </a:p>
          <a:p>
            <a:r>
              <a:rPr lang="en-US" sz="1200" dirty="0"/>
              <a:t>S</a:t>
            </a:r>
            <a:r>
              <a:rPr lang="en-US" sz="1200" baseline="-25000" dirty="0"/>
              <a:t>AB </a:t>
            </a:r>
            <a:r>
              <a:rPr lang="en-US" sz="1200" dirty="0"/>
              <a:t>, TBOB</a:t>
            </a:r>
            <a:endParaRPr lang="en-US" sz="1200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3785190" y="3485691"/>
            <a:ext cx="699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Two step process (plus nonce messages) for A to use TBOB to get S</a:t>
            </a:r>
            <a:r>
              <a:rPr lang="en-US" i="1" baseline="-25000" dirty="0"/>
              <a:t>AB</a:t>
            </a:r>
            <a:r>
              <a:rPr lang="en-US" i="1" dirty="0"/>
              <a:t> to 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186103" y="2352736"/>
            <a:ext cx="777770" cy="113295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802891" y="2352735"/>
            <a:ext cx="778358" cy="113295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8A435B43-60F3-5B49-802C-D55676BA5B3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E9801-23B2-6A48-9870-A174756B5593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347353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1649178" y="2155954"/>
            <a:ext cx="4067588" cy="2280601"/>
          </a:xfrm>
          <a:prstGeom prst="cloud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2" name="Straight Connector 11"/>
          <p:cNvCxnSpPr>
            <a:endCxn id="44" idx="2"/>
          </p:cNvCxnSpPr>
          <p:nvPr/>
        </p:nvCxnSpPr>
        <p:spPr>
          <a:xfrm flipH="1" flipV="1">
            <a:off x="3580564" y="3183621"/>
            <a:ext cx="0" cy="1698436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loud 24"/>
          <p:cNvSpPr/>
          <p:nvPr/>
        </p:nvSpPr>
        <p:spPr>
          <a:xfrm>
            <a:off x="6181283" y="2155954"/>
            <a:ext cx="4067588" cy="2280601"/>
          </a:xfrm>
          <a:prstGeom prst="cloud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3173" y="15478"/>
            <a:ext cx="10945654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Kerberos – Realms</a:t>
            </a:r>
          </a:p>
        </p:txBody>
      </p:sp>
      <p:sp>
        <p:nvSpPr>
          <p:cNvPr id="8" name="Oval 7"/>
          <p:cNvSpPr/>
          <p:nvPr/>
        </p:nvSpPr>
        <p:spPr>
          <a:xfrm>
            <a:off x="2815862" y="4898109"/>
            <a:ext cx="1671844" cy="388738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 A</a:t>
            </a:r>
          </a:p>
        </p:txBody>
      </p:sp>
      <p:sp>
        <p:nvSpPr>
          <p:cNvPr id="17" name="Oval 16"/>
          <p:cNvSpPr/>
          <p:nvPr/>
        </p:nvSpPr>
        <p:spPr>
          <a:xfrm>
            <a:off x="8301394" y="4907971"/>
            <a:ext cx="1671844" cy="388738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 B</a:t>
            </a:r>
          </a:p>
        </p:txBody>
      </p:sp>
      <p:cxnSp>
        <p:nvCxnSpPr>
          <p:cNvPr id="27" name="Straight Connector 26"/>
          <p:cNvCxnSpPr>
            <a:stCxn id="44" idx="3"/>
            <a:endCxn id="43" idx="1"/>
          </p:cNvCxnSpPr>
          <p:nvPr/>
        </p:nvCxnSpPr>
        <p:spPr>
          <a:xfrm>
            <a:off x="3919208" y="3014344"/>
            <a:ext cx="3120522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357428" y="3183621"/>
            <a:ext cx="0" cy="1698436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767357" y="4895013"/>
            <a:ext cx="1482257" cy="38873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 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23907" y="2456327"/>
            <a:ext cx="857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Realm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35791" y="2456327"/>
            <a:ext cx="857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Realm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39731" y="2845067"/>
            <a:ext cx="19527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             KDC 2 </a:t>
            </a:r>
            <a:r>
              <a:rPr lang="en-US" sz="1600" dirty="0">
                <a:solidFill>
                  <a:schemeClr val="bg1"/>
                </a:solidFill>
              </a:rPr>
              <a:t>aaaa </a:t>
            </a:r>
            <a:r>
              <a:rPr lang="en-US" sz="1600" dirty="0"/>
              <a:t>  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41920" y="2845067"/>
            <a:ext cx="67728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KDC 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6312" y="4312654"/>
            <a:ext cx="122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Step 1</a:t>
            </a:r>
            <a:r>
              <a:rPr lang="en-US" sz="1200" i="1" dirty="0"/>
              <a:t>: Client A </a:t>
            </a:r>
          </a:p>
          <a:p>
            <a:r>
              <a:rPr lang="en-US" sz="1200" i="1" dirty="0"/>
              <a:t>Requests Access </a:t>
            </a:r>
          </a:p>
          <a:p>
            <a:r>
              <a:rPr lang="en-US" sz="1200" i="1" dirty="0"/>
              <a:t>to Remote </a:t>
            </a:r>
          </a:p>
          <a:p>
            <a:r>
              <a:rPr lang="en-US" sz="1200" i="1" dirty="0"/>
              <a:t>Server X from </a:t>
            </a:r>
          </a:p>
          <a:p>
            <a:r>
              <a:rPr lang="en-US" sz="1200" i="1" dirty="0"/>
              <a:t>Realm 1, KDC 1</a:t>
            </a:r>
          </a:p>
        </p:txBody>
      </p:sp>
      <p:cxnSp>
        <p:nvCxnSpPr>
          <p:cNvPr id="61" name="Curved Connector 60"/>
          <p:cNvCxnSpPr/>
          <p:nvPr/>
        </p:nvCxnSpPr>
        <p:spPr>
          <a:xfrm flipV="1">
            <a:off x="1947946" y="3822601"/>
            <a:ext cx="1615979" cy="1020547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59931" y="1321200"/>
            <a:ext cx="163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Step 2</a:t>
            </a:r>
            <a:r>
              <a:rPr lang="en-US" sz="1200" i="1" dirty="0"/>
              <a:t>: Realm 1, KDC 1</a:t>
            </a:r>
          </a:p>
          <a:p>
            <a:r>
              <a:rPr lang="en-US" sz="1200" i="1" dirty="0"/>
              <a:t>Forwards Request to </a:t>
            </a:r>
          </a:p>
          <a:p>
            <a:r>
              <a:rPr lang="en-US" sz="1200" i="1" dirty="0"/>
              <a:t>Realm 2, KDC 2</a:t>
            </a:r>
          </a:p>
        </p:txBody>
      </p:sp>
      <p:cxnSp>
        <p:nvCxnSpPr>
          <p:cNvPr id="64" name="Curved Connector 63"/>
          <p:cNvCxnSpPr>
            <a:stCxn id="62" idx="2"/>
          </p:cNvCxnSpPr>
          <p:nvPr/>
        </p:nvCxnSpPr>
        <p:spPr>
          <a:xfrm rot="5400000">
            <a:off x="5718913" y="2158274"/>
            <a:ext cx="1046813" cy="665324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11911" y="3880145"/>
            <a:ext cx="12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Step 3</a:t>
            </a:r>
            <a:r>
              <a:rPr lang="en-US" sz="1200" i="1" dirty="0"/>
              <a:t>: Realm 2 </a:t>
            </a:r>
          </a:p>
          <a:p>
            <a:r>
              <a:rPr lang="en-US" sz="1200" i="1" dirty="0"/>
              <a:t>KDC 2 Forwards </a:t>
            </a:r>
          </a:p>
          <a:p>
            <a:r>
              <a:rPr lang="en-US" sz="1200" i="1" dirty="0"/>
              <a:t>Access to Local </a:t>
            </a:r>
          </a:p>
          <a:p>
            <a:r>
              <a:rPr lang="en-US" sz="1200" i="1" dirty="0"/>
              <a:t>Server X</a:t>
            </a:r>
          </a:p>
        </p:txBody>
      </p:sp>
      <p:cxnSp>
        <p:nvCxnSpPr>
          <p:cNvPr id="68" name="Curved Connector 67"/>
          <p:cNvCxnSpPr/>
          <p:nvPr/>
        </p:nvCxnSpPr>
        <p:spPr>
          <a:xfrm flipV="1">
            <a:off x="6495650" y="3641185"/>
            <a:ext cx="861779" cy="445502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111323" y="3183621"/>
            <a:ext cx="0" cy="1698436"/>
          </a:xfrm>
          <a:prstGeom prst="line">
            <a:avLst/>
          </a:prstGeom>
          <a:ln w="25400">
            <a:solidFill>
              <a:srgbClr val="0000FF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956551" y="3193483"/>
            <a:ext cx="0" cy="1698436"/>
          </a:xfrm>
          <a:prstGeom prst="line">
            <a:avLst/>
          </a:prstGeom>
          <a:ln w="25400">
            <a:solidFill>
              <a:srgbClr val="0000FF"/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97380" y="3705976"/>
            <a:ext cx="1591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Step 4</a:t>
            </a:r>
            <a:r>
              <a:rPr lang="en-US" sz="1200" i="1" dirty="0"/>
              <a:t>: Realm 2 KDC 2</a:t>
            </a:r>
          </a:p>
          <a:p>
            <a:r>
              <a:rPr lang="en-US" sz="1200" i="1" dirty="0"/>
              <a:t>Services Local Access </a:t>
            </a:r>
          </a:p>
          <a:p>
            <a:r>
              <a:rPr lang="en-US" sz="1200" i="1" dirty="0"/>
              <a:t>Request from Client B</a:t>
            </a:r>
          </a:p>
          <a:p>
            <a:r>
              <a:rPr lang="en-US" sz="1200" i="1" dirty="0"/>
              <a:t>to Local Server X</a:t>
            </a:r>
          </a:p>
        </p:txBody>
      </p:sp>
      <p:cxnSp>
        <p:nvCxnSpPr>
          <p:cNvPr id="3" name="Curved Connector 2"/>
          <p:cNvCxnSpPr>
            <a:stCxn id="23" idx="1"/>
          </p:cNvCxnSpPr>
          <p:nvPr/>
        </p:nvCxnSpPr>
        <p:spPr>
          <a:xfrm rot="10800000" flipV="1">
            <a:off x="9111326" y="4121474"/>
            <a:ext cx="786054" cy="315079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7956551" y="3872176"/>
            <a:ext cx="1936698" cy="440477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468679A9-EFBC-5349-A114-B7C6A9BCF50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2301F-227A-C446-AF2C-0495C143717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18756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1180739"/>
            <a:ext cx="9144000" cy="1423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Case Study: Brute Force Cryptanalytic Attack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7030" y="1658618"/>
            <a:ext cx="23765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Plaintext</a:t>
            </a:r>
            <a:r>
              <a:rPr lang="en-US" sz="1400" dirty="0"/>
              <a:t>:</a:t>
            </a:r>
          </a:p>
          <a:p>
            <a:r>
              <a:rPr lang="en-US" sz="1400" dirty="0"/>
              <a:t>Loren ipsum is a pseudo Latin </a:t>
            </a:r>
          </a:p>
          <a:p>
            <a:r>
              <a:rPr lang="en-US" sz="1400" dirty="0"/>
              <a:t>text used in typography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69400" y="1878904"/>
            <a:ext cx="934428" cy="508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68961" y="1658838"/>
            <a:ext cx="24904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Ciphertext</a:t>
            </a:r>
            <a:r>
              <a:rPr lang="en-US" sz="1400" dirty="0"/>
              <a:t>:</a:t>
            </a:r>
          </a:p>
          <a:p>
            <a:r>
              <a:rPr lang="en-US" sz="1400" dirty="0"/>
              <a:t>Nqtgp kruwo ku c rugwfq Ncvjp </a:t>
            </a:r>
          </a:p>
          <a:p>
            <a:r>
              <a:rPr lang="en-US" sz="1400" dirty="0"/>
              <a:t>Vgzv wugf kp varqitcrjb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2891" y="1232572"/>
            <a:ext cx="1757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Classic Caesar Cipher</a:t>
            </a:r>
          </a:p>
          <a:p>
            <a:r>
              <a:rPr lang="en-US" sz="1400" i="1" dirty="0"/>
              <a:t>(Shift +2 in Alphabet)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29169" y="4263164"/>
            <a:ext cx="680332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9168" y="4224290"/>
            <a:ext cx="696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b   c   d   e   f   g   h   i   j   k   l   m   n   o   p   q   r   s   t   u   v   w   x   y   z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726060" y="3174696"/>
            <a:ext cx="0" cy="10853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27444" y="3045119"/>
            <a:ext cx="2756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4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64936" y="3610226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65272" y="3848510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27420" y="3369066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29706" y="4029922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85778" y="4029922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34967" y="3394981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8326" y="388738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03993" y="4047921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66306" y="363614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23862" y="3628224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81418" y="3641183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77653" y="3848510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30083" y="3404845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79272" y="3662057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23869" y="365896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732569" y="4029920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988641" y="4029920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01522" y="2656378"/>
            <a:ext cx="568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Plain Text Character Distribution:</a:t>
            </a:r>
          </a:p>
          <a:p>
            <a:r>
              <a:rPr lang="en-US" sz="1400" i="1" dirty="0"/>
              <a:t>(Approximates Frequency Distribution of English Language with More Data)</a:t>
            </a:r>
          </a:p>
        </p:txBody>
      </p:sp>
      <p:sp>
        <p:nvSpPr>
          <p:cNvPr id="58" name="Diagonal Stripe 57">
            <a:extLst>
              <a:ext uri="{FF2B5EF4-FFF2-40B4-BE49-F238E27FC236}">
                <a16:creationId xmlns:a16="http://schemas.microsoft.com/office/drawing/2014/main" id="{FD92028B-4D31-194D-9EF5-DD8F9BE76F0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49D960-BCB6-C64A-A5D5-EA9FC767AB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25929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0" y="1180739"/>
            <a:ext cx="9144000" cy="1423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Case Study: Brute Force Cryptanalytic Attack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7030" y="1658618"/>
            <a:ext cx="23765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Plaintext</a:t>
            </a:r>
            <a:r>
              <a:rPr lang="en-US" sz="1400" dirty="0"/>
              <a:t>:</a:t>
            </a:r>
          </a:p>
          <a:p>
            <a:r>
              <a:rPr lang="en-US" sz="1400" dirty="0"/>
              <a:t>Loren ipsum is a pseudo Latin </a:t>
            </a:r>
          </a:p>
          <a:p>
            <a:r>
              <a:rPr lang="en-US" sz="1400" dirty="0"/>
              <a:t>text used in typography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69400" y="1878904"/>
            <a:ext cx="934428" cy="508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68961" y="1658838"/>
            <a:ext cx="24904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Ciphertext</a:t>
            </a:r>
            <a:r>
              <a:rPr lang="en-US" sz="1400" dirty="0"/>
              <a:t>:</a:t>
            </a:r>
          </a:p>
          <a:p>
            <a:r>
              <a:rPr lang="en-US" sz="1400" dirty="0"/>
              <a:t>Nqtgp kruwo ku c rugwfq Ncvjp </a:t>
            </a:r>
          </a:p>
          <a:p>
            <a:r>
              <a:rPr lang="en-US" sz="1400" dirty="0"/>
              <a:t>Vgzv wugf kp varqitcrjb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2891" y="1232572"/>
            <a:ext cx="1757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Classic Caesar Cipher</a:t>
            </a:r>
          </a:p>
          <a:p>
            <a:r>
              <a:rPr lang="en-US" sz="1400" i="1" dirty="0"/>
              <a:t>(Shift +2 in Alphabet)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29169" y="4263164"/>
            <a:ext cx="680332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9168" y="4224290"/>
            <a:ext cx="696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b   c   d   e   f   g   h   i   j   k   l   m   n   o   p   q   r   s   t   u   v   w   x   y   z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726060" y="3174696"/>
            <a:ext cx="0" cy="10853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27444" y="3045119"/>
            <a:ext cx="2756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4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64936" y="3610226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65272" y="3848510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27420" y="3369066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29706" y="4029922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85778" y="4029922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34967" y="3394981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8326" y="388738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03993" y="4047921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66306" y="363614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23862" y="3628224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81418" y="3641183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77653" y="3848510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30083" y="3404845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79272" y="3662057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23869" y="365896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732569" y="4029920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988641" y="4029920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01522" y="2656378"/>
            <a:ext cx="568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Plain Text Character Distribution:</a:t>
            </a:r>
          </a:p>
          <a:p>
            <a:r>
              <a:rPr lang="en-US" sz="1400" i="1" dirty="0"/>
              <a:t>(Approximates Frequency Distribution of English Language with More Data)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726061" y="6268558"/>
            <a:ext cx="680332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26060" y="6229684"/>
            <a:ext cx="703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d   e   f   g   h    i    j   k   l  m  n  o   p   q   r    s    t   u   v  w   x   y   z   a   b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22952" y="5180090"/>
            <a:ext cx="0" cy="10853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24336" y="5050513"/>
            <a:ext cx="2756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4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761828" y="5615620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2164" y="585390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24312" y="5374460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26598" y="6035316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82670" y="6035316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31859" y="5400375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535218" y="5892778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00885" y="6053315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63198" y="5641535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320754" y="5633618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78310" y="5646577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174545" y="585390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26975" y="5410239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6164" y="566745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20761" y="5664355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29461" y="6035314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985533" y="6035314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298415" y="4661772"/>
            <a:ext cx="504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Ciphertext Character Distribution:</a:t>
            </a:r>
          </a:p>
          <a:p>
            <a:r>
              <a:rPr lang="en-US" sz="1400" i="1" dirty="0"/>
              <a:t>(Frequency Distribution Exposes Caesar Cipher Character Mapping)</a:t>
            </a:r>
          </a:p>
        </p:txBody>
      </p:sp>
      <p:sp>
        <p:nvSpPr>
          <p:cNvPr id="58" name="Diagonal Stripe 57">
            <a:extLst>
              <a:ext uri="{FF2B5EF4-FFF2-40B4-BE49-F238E27FC236}">
                <a16:creationId xmlns:a16="http://schemas.microsoft.com/office/drawing/2014/main" id="{FD92028B-4D31-194D-9EF5-DD8F9BE76F0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49D960-BCB6-C64A-A5D5-EA9FC767AB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32645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Case Study: Brute Force Cryptanalytic Attack  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726061" y="6268558"/>
            <a:ext cx="680332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26060" y="6229684"/>
            <a:ext cx="703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d   e   f   g   h    i    j   k   l  m  n  o   p   q   r    s    t   u   v  w   x   y   z   a   b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22952" y="5180090"/>
            <a:ext cx="0" cy="108537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24336" y="5050513"/>
            <a:ext cx="2756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4</a:t>
            </a:r>
          </a:p>
          <a:p>
            <a:r>
              <a:rPr lang="en-US" sz="1400" dirty="0"/>
              <a:t>3</a:t>
            </a:r>
          </a:p>
          <a:p>
            <a:r>
              <a:rPr lang="en-US" sz="1400" dirty="0"/>
              <a:t>2</a:t>
            </a:r>
          </a:p>
          <a:p>
            <a:r>
              <a:rPr lang="en-US" sz="1400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761828" y="5615620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2164" y="585390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24312" y="5374460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26598" y="6035316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82670" y="6035316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31859" y="5400375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535218" y="5892778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00885" y="6053315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63198" y="5641535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320754" y="5633618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78310" y="5646577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174545" y="5853904"/>
            <a:ext cx="210312" cy="3757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26975" y="5410239"/>
            <a:ext cx="210312" cy="855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6164" y="5667451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20761" y="5664355"/>
            <a:ext cx="210312" cy="614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29461" y="6035314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985533" y="6035314"/>
            <a:ext cx="210312" cy="19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gonal Stripe 57">
            <a:extLst>
              <a:ext uri="{FF2B5EF4-FFF2-40B4-BE49-F238E27FC236}">
                <a16:creationId xmlns:a16="http://schemas.microsoft.com/office/drawing/2014/main" id="{FD92028B-4D31-194D-9EF5-DD8F9BE76F0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49D960-BCB6-C64A-A5D5-EA9FC767AB2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  <p:pic>
        <p:nvPicPr>
          <p:cNvPr id="1026" name="Picture 2" descr="Frequency Analysis: Breaking the Code - Crypto Corner">
            <a:extLst>
              <a:ext uri="{FF2B5EF4-FFF2-40B4-BE49-F238E27FC236}">
                <a16:creationId xmlns:a16="http://schemas.microsoft.com/office/drawing/2014/main" id="{818EEBA3-C301-A642-8EF0-554D4E096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2486" r="2211" b="3302"/>
          <a:stretch/>
        </p:blipFill>
        <p:spPr bwMode="auto">
          <a:xfrm>
            <a:off x="2324336" y="1495384"/>
            <a:ext cx="7205054" cy="30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BA92FB-7330-C545-93C1-E6FD7BA3D7A2}"/>
              </a:ext>
            </a:extLst>
          </p:cNvPr>
          <p:cNvSpPr txBox="1"/>
          <p:nvPr/>
        </p:nvSpPr>
        <p:spPr>
          <a:xfrm>
            <a:off x="9983708" y="2598003"/>
            <a:ext cx="116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Actual </a:t>
            </a:r>
          </a:p>
          <a:p>
            <a:pPr algn="ctr"/>
            <a:r>
              <a:rPr lang="en-US" sz="1600" i="1" dirty="0"/>
              <a:t>Frequency</a:t>
            </a:r>
          </a:p>
          <a:p>
            <a:pPr algn="ctr"/>
            <a:r>
              <a:rPr lang="en-US" sz="1600" i="1" dirty="0"/>
              <a:t>Distribution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582838-04E2-7348-83FF-F8A8AD40D65A}"/>
              </a:ext>
            </a:extLst>
          </p:cNvPr>
          <p:cNvCxnSpPr>
            <a:cxnSpLocks/>
          </p:cNvCxnSpPr>
          <p:nvPr/>
        </p:nvCxnSpPr>
        <p:spPr>
          <a:xfrm flipV="1">
            <a:off x="2866984" y="4719143"/>
            <a:ext cx="0" cy="11382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7EE158-833A-1848-BED7-EF78F491DB3C}"/>
              </a:ext>
            </a:extLst>
          </p:cNvPr>
          <p:cNvCxnSpPr>
            <a:cxnSpLocks/>
          </p:cNvCxnSpPr>
          <p:nvPr/>
        </p:nvCxnSpPr>
        <p:spPr>
          <a:xfrm flipV="1">
            <a:off x="3921873" y="4719143"/>
            <a:ext cx="0" cy="11907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E480B2-33EF-5C4F-B4E8-997F61A51586}"/>
              </a:ext>
            </a:extLst>
          </p:cNvPr>
          <p:cNvCxnSpPr>
            <a:cxnSpLocks/>
          </p:cNvCxnSpPr>
          <p:nvPr/>
        </p:nvCxnSpPr>
        <p:spPr>
          <a:xfrm flipV="1">
            <a:off x="4937015" y="4719143"/>
            <a:ext cx="0" cy="11277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0E95BC-E758-E343-9A11-A56EDCC68DD8}"/>
              </a:ext>
            </a:extLst>
          </p:cNvPr>
          <p:cNvCxnSpPr>
            <a:cxnSpLocks/>
          </p:cNvCxnSpPr>
          <p:nvPr/>
        </p:nvCxnSpPr>
        <p:spPr>
          <a:xfrm flipV="1">
            <a:off x="6181272" y="4719143"/>
            <a:ext cx="0" cy="11697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0ED5D2F-F81B-DA4F-B5ED-C33738ED7581}"/>
              </a:ext>
            </a:extLst>
          </p:cNvPr>
          <p:cNvCxnSpPr>
            <a:cxnSpLocks/>
          </p:cNvCxnSpPr>
          <p:nvPr/>
        </p:nvCxnSpPr>
        <p:spPr>
          <a:xfrm flipV="1">
            <a:off x="6425910" y="4719143"/>
            <a:ext cx="0" cy="11592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D6BBC9-DC13-E04F-BBA6-7E8FA8BE88B2}"/>
              </a:ext>
            </a:extLst>
          </p:cNvPr>
          <p:cNvCxnSpPr>
            <a:cxnSpLocks/>
          </p:cNvCxnSpPr>
          <p:nvPr/>
        </p:nvCxnSpPr>
        <p:spPr>
          <a:xfrm flipV="1">
            <a:off x="6683466" y="4719143"/>
            <a:ext cx="0" cy="11487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8D010A-2F2A-FB44-BA86-85DADE8E6A6C}"/>
              </a:ext>
            </a:extLst>
          </p:cNvPr>
          <p:cNvCxnSpPr>
            <a:cxnSpLocks/>
          </p:cNvCxnSpPr>
          <p:nvPr/>
        </p:nvCxnSpPr>
        <p:spPr>
          <a:xfrm flipV="1">
            <a:off x="7279701" y="4719143"/>
            <a:ext cx="0" cy="11382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B2840D-D97F-F44E-B70B-5C45A7B74119}"/>
              </a:ext>
            </a:extLst>
          </p:cNvPr>
          <p:cNvCxnSpPr>
            <a:cxnSpLocks/>
          </p:cNvCxnSpPr>
          <p:nvPr/>
        </p:nvCxnSpPr>
        <p:spPr>
          <a:xfrm flipV="1">
            <a:off x="7512398" y="4719143"/>
            <a:ext cx="0" cy="11487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74C4D7-83F1-2E4C-95AA-83E0C4879B94}"/>
              </a:ext>
            </a:extLst>
          </p:cNvPr>
          <p:cNvCxnSpPr>
            <a:cxnSpLocks/>
          </p:cNvCxnSpPr>
          <p:nvPr/>
        </p:nvCxnSpPr>
        <p:spPr>
          <a:xfrm flipV="1">
            <a:off x="7794587" y="4719143"/>
            <a:ext cx="0" cy="11277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0061B2-8DF0-B349-87E9-398DC197F711}"/>
              </a:ext>
            </a:extLst>
          </p:cNvPr>
          <p:cNvCxnSpPr>
            <a:cxnSpLocks/>
          </p:cNvCxnSpPr>
          <p:nvPr/>
        </p:nvCxnSpPr>
        <p:spPr>
          <a:xfrm flipV="1">
            <a:off x="8025917" y="4719143"/>
            <a:ext cx="0" cy="11066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4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78889" y="2513846"/>
            <a:ext cx="831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Adversary</a:t>
            </a:r>
            <a:endParaRPr lang="en-US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196374" y="2337415"/>
            <a:ext cx="569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Asset </a:t>
            </a:r>
          </a:p>
        </p:txBody>
      </p:sp>
      <p:sp>
        <p:nvSpPr>
          <p:cNvPr id="9" name="Oval 8"/>
          <p:cNvSpPr/>
          <p:nvPr/>
        </p:nvSpPr>
        <p:spPr>
          <a:xfrm>
            <a:off x="3299360" y="288795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39942" y="2643425"/>
            <a:ext cx="685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i="1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981200" y="154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Safeguard: Authentication</a:t>
            </a:r>
          </a:p>
        </p:txBody>
      </p:sp>
      <p:sp>
        <p:nvSpPr>
          <p:cNvPr id="12" name="Block Arc 11"/>
          <p:cNvSpPr/>
          <p:nvPr/>
        </p:nvSpPr>
        <p:spPr>
          <a:xfrm rot="16200000">
            <a:off x="4971040" y="2311499"/>
            <a:ext cx="1568006" cy="1381521"/>
          </a:xfrm>
          <a:prstGeom prst="blockArc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9" idx="6"/>
          </p:cNvCxnSpPr>
          <p:nvPr/>
        </p:nvCxnSpPr>
        <p:spPr>
          <a:xfrm>
            <a:off x="3527960" y="3002258"/>
            <a:ext cx="1536322" cy="39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7642" y="3003154"/>
            <a:ext cx="1182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Report Identity</a:t>
            </a:r>
            <a:endParaRPr lang="en-US" sz="12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49608" y="3849746"/>
            <a:ext cx="1412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/>
              <a:t>Authentication: </a:t>
            </a:r>
          </a:p>
          <a:p>
            <a:pPr algn="ctr"/>
            <a:r>
              <a:rPr lang="en-US" sz="1200" b="1" i="1" dirty="0"/>
              <a:t>Identity Validation</a:t>
            </a:r>
            <a:endParaRPr lang="en-US" sz="1200" i="1" dirty="0"/>
          </a:p>
        </p:txBody>
      </p:sp>
      <p:sp>
        <p:nvSpPr>
          <p:cNvPr id="17" name="Rectangle 16"/>
          <p:cNvSpPr/>
          <p:nvPr/>
        </p:nvSpPr>
        <p:spPr>
          <a:xfrm>
            <a:off x="3163677" y="4392553"/>
            <a:ext cx="591527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/>
              <a:t>Identity and Access Management Infrastructure</a:t>
            </a:r>
          </a:p>
        </p:txBody>
      </p:sp>
      <p:cxnSp>
        <p:nvCxnSpPr>
          <p:cNvPr id="19" name="Straight Connector 18"/>
          <p:cNvCxnSpPr>
            <a:stCxn id="9" idx="4"/>
          </p:cNvCxnSpPr>
          <p:nvPr/>
        </p:nvCxnSpPr>
        <p:spPr>
          <a:xfrm flipH="1">
            <a:off x="3403026" y="3116559"/>
            <a:ext cx="0" cy="12759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59730" y="3538691"/>
            <a:ext cx="105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/>
              <a:t>Identity</a:t>
            </a:r>
          </a:p>
          <a:p>
            <a:pPr algn="ctr"/>
            <a:r>
              <a:rPr lang="en-US" sz="1200" b="1" i="1" dirty="0"/>
              <a:t>Management</a:t>
            </a:r>
            <a:endParaRPr lang="en-US" sz="1200" i="1" dirty="0"/>
          </a:p>
        </p:txBody>
      </p:sp>
      <p:sp>
        <p:nvSpPr>
          <p:cNvPr id="21" name="Block Arc 20"/>
          <p:cNvSpPr/>
          <p:nvPr/>
        </p:nvSpPr>
        <p:spPr>
          <a:xfrm rot="16200000">
            <a:off x="6504962" y="2315487"/>
            <a:ext cx="1568006" cy="1381521"/>
          </a:xfrm>
          <a:prstGeom prst="blockArc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1667" y="3847882"/>
            <a:ext cx="162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/>
              <a:t>Access Management: </a:t>
            </a:r>
          </a:p>
          <a:p>
            <a:pPr algn="ctr"/>
            <a:r>
              <a:rPr lang="en-US" sz="1200" b="1" i="1" dirty="0"/>
              <a:t>Policy-Based Privilege</a:t>
            </a:r>
            <a:endParaRPr lang="en-US" sz="1200" i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429518" y="3006246"/>
            <a:ext cx="1168686" cy="39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53867" y="3003153"/>
            <a:ext cx="1168686" cy="398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79742" y="3329225"/>
            <a:ext cx="0" cy="106332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32339" y="3538691"/>
            <a:ext cx="105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/>
              <a:t>Policy-Based</a:t>
            </a:r>
          </a:p>
          <a:p>
            <a:pPr algn="ctr"/>
            <a:r>
              <a:rPr lang="en-US" sz="1200" b="1" i="1" dirty="0"/>
              <a:t>Prioritization</a:t>
            </a:r>
          </a:p>
        </p:txBody>
      </p: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D8A7D97B-7058-F34E-AB73-D7EE2EDAF24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AC2D3D-34E4-5E48-AAF4-A790B14EB50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263011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4414</Words>
  <Application>Microsoft Macintosh PowerPoint</Application>
  <PresentationFormat>Widescreen</PresentationFormat>
  <Paragraphs>1117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Case Study: Brute Force Cryptanalytic Attack  </vt:lpstr>
      <vt:lpstr>Case Study: Brute Force Cryptanalytic Attack  </vt:lpstr>
      <vt:lpstr>Case Study: Brute Force Cryptanalytic Attack  </vt:lpstr>
      <vt:lpstr>Case Study: Brute Force Cryptanalytic Attack  </vt:lpstr>
      <vt:lpstr>Safeguard: Authentication</vt:lpstr>
      <vt:lpstr>Authentication Schema</vt:lpstr>
      <vt:lpstr>Authentication Schema</vt:lpstr>
      <vt:lpstr>Authentication Schema</vt:lpstr>
      <vt:lpstr>Authentication Schema</vt:lpstr>
      <vt:lpstr>Authentication Schema</vt:lpstr>
      <vt:lpstr>Authentication Schema</vt:lpstr>
      <vt:lpstr>Authentication Schema</vt:lpstr>
      <vt:lpstr>Handheld Authentication Device</vt:lpstr>
      <vt:lpstr>Handheld Authentication Device</vt:lpstr>
      <vt:lpstr>Handheld Authentication Device</vt:lpstr>
      <vt:lpstr>Handheld Authentication Device</vt:lpstr>
      <vt:lpstr>Handheld Authentication Device</vt:lpstr>
      <vt:lpstr>Handheld Authentication Device</vt:lpstr>
      <vt:lpstr>Handheld Authentication Device</vt:lpstr>
      <vt:lpstr>Handheld Authentication Device</vt:lpstr>
      <vt:lpstr>Handheld Authentication Device Protocol</vt:lpstr>
      <vt:lpstr>RSA SecurID One-Time Password (OTP) Algorithm</vt:lpstr>
      <vt:lpstr>RSA SecurID One-Time Password (OTP) Algorithm</vt:lpstr>
      <vt:lpstr>RSA SecurID One-Time Password (OTP) Algorithm</vt:lpstr>
      <vt:lpstr>RSA SecurID One-Time Password (OTP) Algorithm</vt:lpstr>
      <vt:lpstr>RSA SecurID Protocol</vt:lpstr>
      <vt:lpstr>RSA SecurID Protocol</vt:lpstr>
      <vt:lpstr>RSA SecurID Protocol</vt:lpstr>
      <vt:lpstr>RSA SecurID Protocol</vt:lpstr>
      <vt:lpstr>RSA SecurID Protocol</vt:lpstr>
      <vt:lpstr>RSA SecurID Protocol</vt:lpstr>
      <vt:lpstr>RSA SecurID Protocol</vt:lpstr>
      <vt:lpstr>         Kerberos: A Complex Solution to a Simple Password Problem</vt:lpstr>
      <vt:lpstr>Kerberos – Preconditions</vt:lpstr>
      <vt:lpstr>Kerberos – Keys</vt:lpstr>
      <vt:lpstr>Kerberos – Clocks</vt:lpstr>
      <vt:lpstr>Kerberos Step 1: Type in Local Password</vt:lpstr>
      <vt:lpstr>Kerberos Step 2: Request TGT and Session Key</vt:lpstr>
      <vt:lpstr>Kerberos Step 3: Create Session Key and TGT</vt:lpstr>
      <vt:lpstr>Kerberos Step 4: Provide Session Key and TGT</vt:lpstr>
      <vt:lpstr>Kerberos Step 5: Decrypt Session Key and Store TGT</vt:lpstr>
      <vt:lpstr>Kerberos – Through Five Steps: Eve Cannot Hack</vt:lpstr>
      <vt:lpstr>Kerberos – Result of Five Steps</vt:lpstr>
      <vt:lpstr>Kerberos Step 6: Request Login to B</vt:lpstr>
      <vt:lpstr>Kerberos Step 7: Create Session Key and Ticket to Bob</vt:lpstr>
      <vt:lpstr>Kerberos Step 8: Send Session Key and Ticket to Bob</vt:lpstr>
      <vt:lpstr>Kerberos Step 9: Decrypt Session Key and Store Ticket to Bob</vt:lpstr>
      <vt:lpstr>Kerberos – Through Nine Steps: Eve Cannot Hack</vt:lpstr>
      <vt:lpstr>Kerberos – Result of Nine Steps</vt:lpstr>
      <vt:lpstr>Kerberos Step 10: Send Bob the Ticket to Bob </vt:lpstr>
      <vt:lpstr>Kerberos Step 11: Decrypt Ticket to Bob and Check Time </vt:lpstr>
      <vt:lpstr>Kerberos – Result of Eleven Steps </vt:lpstr>
      <vt:lpstr>Kerberos – Realms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112</cp:revision>
  <dcterms:created xsi:type="dcterms:W3CDTF">2019-04-13T02:06:11Z</dcterms:created>
  <dcterms:modified xsi:type="dcterms:W3CDTF">2020-10-03T14:25:32Z</dcterms:modified>
</cp:coreProperties>
</file>